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8" r:id="rId7"/>
    <p:sldId id="272" r:id="rId8"/>
    <p:sldId id="262" r:id="rId9"/>
    <p:sldId id="269" r:id="rId10"/>
    <p:sldId id="273" r:id="rId11"/>
    <p:sldId id="281" r:id="rId12"/>
    <p:sldId id="274" r:id="rId13"/>
    <p:sldId id="280" r:id="rId14"/>
    <p:sldId id="275" r:id="rId15"/>
    <p:sldId id="276" r:id="rId16"/>
    <p:sldId id="270" r:id="rId17"/>
    <p:sldId id="263" r:id="rId18"/>
    <p:sldId id="265" r:id="rId19"/>
    <p:sldId id="278" r:id="rId20"/>
    <p:sldId id="26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E2CB90-05ED-4A5B-9231-9665D2533AC4}" type="datetimeFigureOut">
              <a:rPr lang="ru-RU"/>
              <a:pPr>
                <a:defRPr/>
              </a:pPr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B16E28-B924-416A-A321-D8F4CDDD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B5190B-722B-4941-AD73-3AB067C841AD}" type="slidenum">
              <a:rPr lang="ru-RU" altLang="uk-UA" smtClean="0"/>
              <a:pPr/>
              <a:t>1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54CA75-0718-414E-886A-53F9ED5271BA}" type="slidenum">
              <a:rPr lang="ru-RU" altLang="uk-UA" smtClean="0"/>
              <a:pPr/>
              <a:t>16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41E5F8-E745-4E26-AEA1-7AEE3884C572}" type="slidenum">
              <a:rPr lang="ru-RU" altLang="uk-UA" smtClean="0"/>
              <a:pPr/>
              <a:t>17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3E7E20-2C6F-42CB-B586-A7A162EAE925}" type="slidenum">
              <a:rPr lang="ru-RU" altLang="uk-UA" smtClean="0"/>
              <a:pPr/>
              <a:t>18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599C08-88C3-44F9-A6A7-56478B75D202}" type="slidenum">
              <a:rPr lang="ru-RU" altLang="uk-UA" smtClean="0"/>
              <a:pPr/>
              <a:t>20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D5B473-4321-45F7-A80D-5F1FB7745C2A}" type="slidenum">
              <a:rPr lang="ru-RU" altLang="uk-UA" smtClean="0"/>
              <a:pPr/>
              <a:t>2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408BC2-3EA1-4979-96B6-FD8E5182B5B7}" type="slidenum">
              <a:rPr lang="ru-RU" altLang="uk-UA" smtClean="0"/>
              <a:pPr/>
              <a:t>3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BE841E-2145-4666-956E-247325F81987}" type="slidenum">
              <a:rPr lang="ru-RU" altLang="uk-UA" smtClean="0"/>
              <a:pPr/>
              <a:t>4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C90C6B-12DA-4E11-BAAC-C5386F588D12}" type="slidenum">
              <a:rPr lang="ru-RU" altLang="uk-UA" smtClean="0"/>
              <a:pPr/>
              <a:t>5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5F06D5-BB05-4451-86CA-9D9F759A4AF1}" type="slidenum">
              <a:rPr lang="ru-RU" altLang="uk-UA" smtClean="0"/>
              <a:pPr/>
              <a:t>6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1FE4E3-9FB4-4D16-B2A2-70BEEC576D77}" type="slidenum">
              <a:rPr lang="ru-RU" altLang="uk-UA" smtClean="0"/>
              <a:pPr/>
              <a:t>7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altLang="uk-UA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6940E5-0DE5-4E25-B820-0E458113352F}" type="slidenum">
              <a:rPr lang="ru-RU" altLang="uk-UA" smtClean="0"/>
              <a:pPr/>
              <a:t>8</a:t>
            </a:fld>
            <a:endParaRPr lang="ru-RU" altLang="uk-U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D9CBDF-E643-46BA-BDF7-8A8E4E8DA33A}" type="slidenum">
              <a:rPr lang="ru-RU" altLang="uk-UA" smtClean="0"/>
              <a:pPr/>
              <a:t>9</a:t>
            </a:fld>
            <a:endParaRPr lang="ru-RU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608A0-9001-4991-AC5F-630E6DDEC92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5A266-0831-465A-A777-274E49EE7AB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DA47-319E-47BC-A969-59840DEDF19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14398-BE0A-4A29-AF8E-0AE7B96DB76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49AF-DAB4-4FE9-912E-B6333E6386F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5AB57-FC19-4169-A5A3-3255EA420E6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793F1-D8EF-41CF-B094-0E511AD5DE3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60BAB-3A57-456C-9E4E-ED9FFC5BF34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E7E2A-C46B-49BB-A768-987133C6C07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C5A35-26FA-497B-8E7A-A18AE6A440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6DCE-F1A0-4F85-BF4C-BC01EDA0294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81044-60D1-4096-8743-4D4943301B5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en-US" altLang="uk-UA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3E01FD-C402-4640-9EA1-24854FF4BBE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41" r:id="rId2"/>
    <p:sldLayoutId id="214748395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52" r:id="rId9"/>
    <p:sldLayoutId id="2147483947" r:id="rId10"/>
    <p:sldLayoutId id="2147483948" r:id="rId11"/>
    <p:sldLayoutId id="21474839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4495800"/>
            <a:ext cx="8648700" cy="2895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uk-UA" sz="4000" dirty="0" smtClean="0"/>
              <a:t/>
            </a:r>
            <a:br>
              <a:rPr lang="en-US" altLang="uk-UA" sz="4000" dirty="0" smtClean="0"/>
            </a:br>
            <a:r>
              <a:rPr lang="uk-UA" sz="4000" cap="all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З</a:t>
            </a:r>
            <a:r>
              <a:rPr lang="uk-UA" sz="4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віт </a:t>
            </a:r>
            <a:r>
              <a:rPr lang="uk-UA" sz="4000" dirty="0">
                <a:solidFill>
                  <a:schemeClr val="tx2">
                    <a:lumMod val="10000"/>
                  </a:schemeClr>
                </a:solidFill>
                <a:effectLst/>
              </a:rPr>
              <a:t>з профорієнтаційної роботи</a:t>
            </a:r>
            <a:r>
              <a:rPr lang="ru-RU" sz="4000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uk-UA" sz="4000" dirty="0">
                <a:solidFill>
                  <a:schemeClr val="tx2">
                    <a:lumMod val="10000"/>
                  </a:schemeClr>
                </a:solidFill>
                <a:effectLst/>
              </a:rPr>
              <a:t>на педагогічному факультеті </a:t>
            </a:r>
            <a:r>
              <a:rPr lang="ru-RU" sz="4000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uk-UA" sz="4000" dirty="0">
                <a:solidFill>
                  <a:schemeClr val="tx2">
                    <a:lumMod val="10000"/>
                  </a:schemeClr>
                </a:solidFill>
                <a:effectLst/>
              </a:rPr>
              <a:t>ДВНЗ «Донбаський державний педагогічний університет»</a:t>
            </a:r>
            <a:r>
              <a:rPr lang="ru-RU" sz="4000" dirty="0">
                <a:solidFill>
                  <a:schemeClr val="tx2">
                    <a:lumMod val="10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tx2">
                    <a:lumMod val="10000"/>
                  </a:schemeClr>
                </a:solidFill>
                <a:effectLst/>
              </a:rPr>
            </a:br>
            <a:r>
              <a:rPr lang="uk-UA" sz="4000" dirty="0">
                <a:solidFill>
                  <a:schemeClr val="tx2">
                    <a:lumMod val="10000"/>
                  </a:schemeClr>
                </a:solidFill>
                <a:effectLst/>
              </a:rPr>
              <a:t>(2019-2020, 2020-2021, 2021-2022 </a:t>
            </a:r>
            <a:r>
              <a:rPr lang="uk-UA" sz="4000" dirty="0" err="1">
                <a:solidFill>
                  <a:schemeClr val="tx2">
                    <a:lumMod val="10000"/>
                  </a:schemeClr>
                </a:solidFill>
                <a:effectLst/>
              </a:rPr>
              <a:t>н.р</a:t>
            </a:r>
            <a:r>
              <a:rPr lang="uk-UA" sz="4000" dirty="0">
                <a:solidFill>
                  <a:schemeClr val="tx2">
                    <a:lumMod val="10000"/>
                  </a:schemeClr>
                </a:solidFill>
                <a:effectLst/>
              </a:rPr>
              <a:t>.)</a:t>
            </a:r>
            <a:r>
              <a:rPr lang="ru-RU" sz="4000" dirty="0">
                <a:solidFill>
                  <a:schemeClr val="tx1"/>
                </a:solidFill>
                <a:effectLst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</a:rPr>
            </a:br>
            <a:r>
              <a:rPr lang="uk-UA" sz="4000" cap="all" dirty="0" smtClean="0">
                <a:effectLst/>
              </a:rPr>
              <a:t> 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endParaRPr lang="ru-RU" altLang="uk-UA" sz="4000" dirty="0" smtClean="0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/>
          </a:p>
        </p:txBody>
      </p:sp>
      <p:sp>
        <p:nvSpPr>
          <p:cNvPr id="51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/>
          </a:p>
        </p:txBody>
      </p:sp>
      <p:sp>
        <p:nvSpPr>
          <p:cNvPr id="512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52352" bIns="0" anchor="ctr">
            <a:spAutoFit/>
          </a:bodyPr>
          <a:lstStyle/>
          <a:p>
            <a:endParaRPr lang="uk-UA" altLang="uk-UA"/>
          </a:p>
        </p:txBody>
      </p:sp>
      <p:sp>
        <p:nvSpPr>
          <p:cNvPr id="5129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uk-UA" smtClean="0"/>
          </a:p>
          <a:p>
            <a:pPr marR="0"/>
            <a:endParaRPr lang="ru-RU" smtClean="0"/>
          </a:p>
        </p:txBody>
      </p:sp>
      <p:pic>
        <p:nvPicPr>
          <p:cNvPr id="5130" name="Picture 12" descr="C:\Users\админ\Desktop\Профорієнтація\изображение_viber_2021-01-18_18-37-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144463"/>
            <a:ext cx="68040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Розробка довідкових та рекламно-інформаційних матеріалів для абітурієнтів</a:t>
            </a:r>
            <a:endParaRPr lang="ru-RU" smtClean="0"/>
          </a:p>
        </p:txBody>
      </p:sp>
      <p:pic>
        <p:nvPicPr>
          <p:cNvPr id="14339" name="Picture 2" descr="C:\Users\админ\Desktop\Профорієнтація\педфак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1524000"/>
            <a:ext cx="28511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C:\Users\админ\Desktop\Профорієнтація\IMG-c201ae5c0996922d40a09448bfcb72ee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031875"/>
            <a:ext cx="33813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админ\Desktop\Screenshot_20221123-104555_Galle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2800" y="1922463"/>
            <a:ext cx="327977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Users\админ\Desktop\Профорієнтація\IMG_20210413_222320_16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1925" y="3073400"/>
            <a:ext cx="31908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\Desktop\Деканат\для новин\Новина 2\DSC_1174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395788" y="3659188"/>
            <a:ext cx="4754562" cy="3171825"/>
          </a:xfrm>
        </p:spPr>
      </p:pic>
      <p:pic>
        <p:nvPicPr>
          <p:cNvPr id="15363" name="Picture 2" descr="C:\Users\админ\Desktop\Профорієнтація\DSC_1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03638"/>
            <a:ext cx="487045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C:\Users\админ\Desktop\Профорієнтація\IMG-187f8eab961bb916b4d26ecea4319716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0975" y="990600"/>
            <a:ext cx="351790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3"/>
          <p:cNvSpPr>
            <a:spLocks noChangeArrowheads="1"/>
          </p:cNvSpPr>
          <p:nvPr/>
        </p:nvSpPr>
        <p:spPr bwMode="auto">
          <a:xfrm>
            <a:off x="0" y="0"/>
            <a:ext cx="937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uk-UA" sz="2400" b="1">
                <a:latin typeface="Times New Roman" pitchFamily="18" charset="0"/>
                <a:cs typeface="Times New Roman" pitchFamily="18" charset="0"/>
              </a:rPr>
              <a:t>Використання  загальноуніверситетської рекламної продукції (еко-торби, футболки та ін.)</a:t>
            </a:r>
            <a:endParaRPr lang="ru-RU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/>
            <a:r>
              <a:rPr lang="uk-UA" sz="2000" b="1" smtClean="0">
                <a:latin typeface="Times New Roman" pitchFamily="18" charset="0"/>
                <a:cs typeface="Times New Roman" pitchFamily="18" charset="0"/>
              </a:rPr>
              <a:t>Висвітлення інформації для абітурієнтів на сайтах університету та на сторінках педагогічного факультету у Фуйсбуці та Інстаграм (рубрика «Наші випускники»)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админ\Desktop\Профорієнтація\Screenshot_20221122-132715_Wo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4838" y="2927350"/>
            <a:ext cx="2192337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админ\Desktop\Профорієнтація\Screenshot_20221122-132619_W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771775"/>
            <a:ext cx="2328863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Users\админ\Desktop\Профорієнтація\Screenshot_20221122-132533_Wor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8" y="2922588"/>
            <a:ext cx="2443163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Users\админ\Desktop\Профорієнтація\Screenshot_20221122-132640_Wor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355725"/>
            <a:ext cx="1828800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C:\Users\админ\Desktop\Профорієнтація\Screenshot_20221122-132836_Wor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454150"/>
            <a:ext cx="197167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/>
          </p:nvPr>
        </p:nvSpPr>
        <p:spPr>
          <a:xfrm>
            <a:off x="0" y="0"/>
            <a:ext cx="5486400" cy="3886200"/>
          </a:xfrm>
        </p:spPr>
        <p:txBody>
          <a:bodyPr/>
          <a:lstStyle/>
          <a:p>
            <a:pPr algn="ctr"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Висвітлення інформації для абітурієнтів на сайтах університету та на сторінках педагогічного факультету у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Фуйсбуці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Інстаграм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таргет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реклама)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/>
          </a:p>
        </p:txBody>
      </p:sp>
      <p:pic>
        <p:nvPicPr>
          <p:cNvPr id="17411" name="Picture 3" descr="C:\Users\админ\Desktop\Дима трудовая\IMG_4574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-198438"/>
            <a:ext cx="3276600" cy="709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uk-UA" sz="2400" b="1" smtClean="0">
                <a:latin typeface="Times New Roman" pitchFamily="18" charset="0"/>
                <a:cs typeface="Times New Roman" pitchFamily="18" charset="0"/>
              </a:rPr>
              <a:t>Проведення рекламно-інформаційної профорієнтаційної діяльності у засобах масової інформації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4" descr="14002546_1011366028979874_611079083_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800" y="974725"/>
            <a:ext cx="5392738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Диктовка текста на iPhone | SpeechBlo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3543300"/>
            <a:ext cx="4011612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админ\Desktop\Профорієнтація\IMG_46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638" y="3048000"/>
            <a:ext cx="49784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uk-UA" smtClean="0">
                <a:latin typeface="Times New Roman" pitchFamily="18" charset="0"/>
                <a:cs typeface="Times New Roman" pitchFamily="18" charset="0"/>
              </a:rPr>
              <a:t>Проведення профорієнтаційної роботи серед учнів закладів середньої освіти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викладачами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админ\Desktop\Профорієнтація\image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05025"/>
            <a:ext cx="4038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админ\Desktop\Деканат\Профорієнтація\image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0" y="2209800"/>
            <a:ext cx="348773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админ\Desktop\Профорієнтація\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076325"/>
            <a:ext cx="5030788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:\Users\админ\Desktop\Деканат\Профорієнтація\image8.jpe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943600" y="2555875"/>
            <a:ext cx="3209925" cy="4279900"/>
          </a:xfrm>
          <a:noFill/>
        </p:spPr>
      </p:pic>
      <p:sp>
        <p:nvSpPr>
          <p:cNvPr id="20483" name="Прямоугольник 2"/>
          <p:cNvSpPr>
            <a:spLocks noChangeArrowheads="1"/>
          </p:cNvSpPr>
          <p:nvPr/>
        </p:nvSpPr>
        <p:spPr bwMode="auto">
          <a:xfrm>
            <a:off x="0" y="152400"/>
            <a:ext cx="8839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Times New Roman" pitchFamily="18" charset="0"/>
                <a:cs typeface="Times New Roman" pitchFamily="18" charset="0"/>
              </a:rPr>
              <a:t>Проведення профорієнтаційної роботи серед учнів закладів середньої освіти під час проходження педагогічної практики </a:t>
            </a:r>
            <a:r>
              <a:rPr lang="uk-UA" sz="2400" b="1">
                <a:latin typeface="Times New Roman" pitchFamily="18" charset="0"/>
                <a:cs typeface="Times New Roman" pitchFamily="18" charset="0"/>
              </a:rPr>
              <a:t>студентами</a:t>
            </a:r>
            <a:r>
              <a:rPr lang="uk-UA" sz="2400">
                <a:latin typeface="Times New Roman" pitchFamily="18" charset="0"/>
                <a:cs typeface="Times New Roman" pitchFamily="18" charset="0"/>
              </a:rPr>
              <a:t> факультету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C:\Users\админ\Desktop\Профорієнтація\image5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0638" y="2462213"/>
            <a:ext cx="3297238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админ\Desktop\маг 2022 3\1 Каретник\IMG-de760d005040fe51c602284e13ec24e6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5075" y="1336675"/>
            <a:ext cx="38290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8255000" cy="14271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Екскурсії </a:t>
            </a:r>
            <a:r>
              <a:rPr lang="uk-UA" dirty="0"/>
              <a:t>учнів закладів середньої освіти корпусом факультету</a:t>
            </a:r>
            <a:endParaRPr lang="ru-RU" altLang="uk-UA" dirty="0" smtClean="0"/>
          </a:p>
        </p:txBody>
      </p:sp>
      <p:pic>
        <p:nvPicPr>
          <p:cNvPr id="21507" name="Picture 4" descr="C:\Users\админ\Desktop\Вих роб\21 вересня\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8600" y="1389063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C:\Users\админ\Desktop\Вих роб\21 вересня\изображение_viber_2020-09-21_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82713"/>
            <a:ext cx="2249488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C:\Users\админ\Desktop\Вих роб\21 вересня\изображение_viber_2020-09-21_19-09-4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7338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:\Users\админ\Desktop\Вих роб\21 вересня\изображение_viber_2020-09-21_17-53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463" y="4583113"/>
            <a:ext cx="454501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C:\Users\админ\Desktop\Вих роб\21 вересня\изображение_viber_2020-09-21_19-00-37.jp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554288" y="1389063"/>
            <a:ext cx="2457450" cy="327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228600"/>
            <a:ext cx="3657600" cy="2895600"/>
          </a:xfrm>
        </p:spPr>
        <p:txBody>
          <a:bodyPr/>
          <a:lstStyle/>
          <a:p>
            <a:pPr algn="ctr" eaLnBrk="1" hangingPunct="1"/>
            <a:r>
              <a:rPr lang="uk-UA" sz="2800" smtClean="0">
                <a:solidFill>
                  <a:schemeClr val="tx1"/>
                </a:solidFill>
              </a:rPr>
              <a:t>Проведення заходів, присвячених професійним святам (День Дошкілля, День соціального працівника,    День психолога)</a:t>
            </a:r>
            <a:endParaRPr lang="ru-RU" altLang="uk-UA" sz="2800" smtClean="0">
              <a:solidFill>
                <a:schemeClr val="tx1"/>
              </a:solidFill>
            </a:endParaRPr>
          </a:p>
        </p:txBody>
      </p:sp>
      <p:pic>
        <p:nvPicPr>
          <p:cNvPr id="22531" name="Picture 4" descr="C:\Users\админ\Desktop\Профорієнтація\изображение_viber_2020-09-24_22-27-5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525"/>
            <a:ext cx="4519613" cy="2047875"/>
          </a:xfrm>
          <a:noFill/>
        </p:spPr>
      </p:pic>
      <p:pic>
        <p:nvPicPr>
          <p:cNvPr id="22532" name="Picture 5" descr="C:\Users\админ\Desktop\Профорієнтація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4775" y="3581400"/>
            <a:ext cx="52006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Users\админ\Desktop\фото\1 ДО\IMG_20190926_112833_resized_20210205_1025356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8" y="1676400"/>
            <a:ext cx="44545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C:\Users\админ\Desktop\Профорієнтація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1288" y="3505200"/>
            <a:ext cx="51990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33400" y="704850"/>
            <a:ext cx="8153400" cy="209550"/>
          </a:xfrm>
        </p:spPr>
        <p:txBody>
          <a:bodyPr/>
          <a:lstStyle/>
          <a:p>
            <a:pPr algn="ctr"/>
            <a:r>
              <a:rPr lang="uk-UA" sz="2800" smtClean="0"/>
              <a:t>Проведення культурно-мистецьких та творчих заходів</a:t>
            </a:r>
            <a:endParaRPr lang="ru-RU" sz="2800" smtClean="0"/>
          </a:p>
        </p:txBody>
      </p:sp>
      <p:pic>
        <p:nvPicPr>
          <p:cNvPr id="23555" name="Picture 2" descr="C:\Users\админ\Desktop\Профорієнтація\20220509_12295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914400"/>
            <a:ext cx="3709988" cy="3709988"/>
          </a:xfrm>
          <a:noFill/>
        </p:spPr>
      </p:pic>
      <p:pic>
        <p:nvPicPr>
          <p:cNvPr id="23556" name="Picture 5" descr="C:\Users\админ\Desktop\Вих роб\20220508_175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7650" y="471488"/>
            <a:ext cx="3830638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C:\Users\админ\Desktop\фото\Фото до звіту 2020\День Соборності 2020\изображение_viber_2020-01-22_20-17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781425"/>
            <a:ext cx="4751388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800" b="1" smtClean="0"/>
              <a:t>Мета профорієнтаційної роботи</a:t>
            </a:r>
            <a:r>
              <a:rPr lang="uk-UA" sz="4800" smtClean="0"/>
              <a:t> </a:t>
            </a:r>
            <a:endParaRPr lang="ru-RU" altLang="uk-UA" sz="4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altLang="uk-UA" sz="4400" smtClean="0"/>
              <a:t>  </a:t>
            </a:r>
            <a:r>
              <a:rPr lang="uk-UA" sz="3200" smtClean="0"/>
              <a:t>підготовка підростаючого покоління до свідомого професійного самовизначення та становлення особистості, узгодження інтересів особи та суспільства у виборі сфери професійної діяльності, фаховий відбір майбутніх кадрів для педагогічної, психологічної роботи та роботи у соціальній сфері</a:t>
            </a:r>
            <a:endParaRPr lang="ru-RU" sz="3200" smtClean="0"/>
          </a:p>
          <a:p>
            <a:pPr eaLnBrk="1" hangingPunct="1">
              <a:buFont typeface="Wingdings 2" pitchFamily="18" charset="2"/>
              <a:buNone/>
            </a:pPr>
            <a:endParaRPr lang="ru-RU" altLang="uk-UA" sz="440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7543800" cy="1371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altLang="uk-UA" sz="6600" smtClean="0"/>
              <a:t>Дякую за увагу!</a:t>
            </a:r>
            <a:endParaRPr lang="ru-RU" altLang="uk-UA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762000"/>
          </a:xfrm>
        </p:spPr>
        <p:txBody>
          <a:bodyPr/>
          <a:lstStyle/>
          <a:p>
            <a:pPr algn="ctr" eaLnBrk="1" hangingPunct="1"/>
            <a:r>
              <a:rPr lang="uk-UA" sz="4400" b="1" smtClean="0"/>
              <a:t>Завдання</a:t>
            </a:r>
            <a:r>
              <a:rPr lang="uk-UA" sz="4400" smtClean="0"/>
              <a:t> </a:t>
            </a:r>
            <a:r>
              <a:rPr lang="uk-UA" sz="4400" b="1" smtClean="0"/>
              <a:t>професійної орієнтації:</a:t>
            </a:r>
            <a:endParaRPr lang="ru-RU" altLang="uk-UA" sz="4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uk-UA" sz="2800" dirty="0" smtClean="0"/>
              <a:t>формувати </a:t>
            </a:r>
            <a:r>
              <a:rPr lang="uk-UA" sz="2800" dirty="0" smtClean="0"/>
              <a:t>мотивацію молоді до здобуття вищої освіти; </a:t>
            </a:r>
            <a:endParaRPr lang="ru-RU" sz="2800" dirty="0" smtClean="0"/>
          </a:p>
          <a:p>
            <a:r>
              <a:rPr lang="uk-UA" sz="2800" dirty="0" smtClean="0"/>
              <a:t> забезпечувати професійною консультацією, ознайомленням з правилами вибору професії; </a:t>
            </a:r>
            <a:endParaRPr lang="ru-RU" sz="2800" dirty="0" smtClean="0"/>
          </a:p>
          <a:p>
            <a:r>
              <a:rPr lang="uk-UA" sz="2800" dirty="0" smtClean="0"/>
              <a:t>розробляти та реалізовувати систему інформації про освітні програми, за якими здійснюється підготовка фахівців на факультеті; </a:t>
            </a:r>
            <a:endParaRPr lang="ru-RU" sz="2800" dirty="0" smtClean="0"/>
          </a:p>
          <a:p>
            <a:r>
              <a:rPr lang="uk-UA" sz="2800" dirty="0" smtClean="0"/>
              <a:t>ознайомлювати з правилами прийому до університету; </a:t>
            </a:r>
            <a:endParaRPr lang="ru-RU" sz="2800" dirty="0" smtClean="0"/>
          </a:p>
          <a:p>
            <a:r>
              <a:rPr lang="uk-UA" sz="2800" dirty="0" smtClean="0"/>
              <a:t>підвищувати імідж педагогічного факультету та університету; </a:t>
            </a:r>
            <a:endParaRPr lang="ru-RU" sz="2800" dirty="0" smtClean="0"/>
          </a:p>
          <a:p>
            <a:r>
              <a:rPr lang="uk-UA" sz="2800" dirty="0" smtClean="0"/>
              <a:t> залучати обдаровану молодь до навчання в університеті.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800" b="1" smtClean="0"/>
              <a:t>Методи та форми</a:t>
            </a:r>
            <a:r>
              <a:rPr lang="uk-UA" sz="4800" smtClean="0"/>
              <a:t> </a:t>
            </a:r>
            <a:r>
              <a:rPr lang="uk-UA" sz="4800" b="1" smtClean="0"/>
              <a:t>проведення профорієнтаційної роботи</a:t>
            </a:r>
            <a:endParaRPr lang="ru-RU" altLang="uk-UA" sz="48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uk-UA" altLang="zh-CN" sz="3200" dirty="0" smtClean="0"/>
              <a:t>  </a:t>
            </a:r>
            <a:r>
              <a:rPr lang="uk-UA" sz="2800" dirty="0" smtClean="0"/>
              <a:t>Організація </a:t>
            </a:r>
            <a:r>
              <a:rPr lang="uk-UA" sz="2800" dirty="0"/>
              <a:t>й проведення презентацій, спеціалізованих лекторіїв, тренінгів, майстер-класів та інших </a:t>
            </a:r>
            <a:r>
              <a:rPr lang="uk-UA" sz="2800" dirty="0" err="1"/>
              <a:t>професійно-орієнтаційних</a:t>
            </a:r>
            <a:r>
              <a:rPr lang="uk-UA" sz="2800" dirty="0"/>
              <a:t> заходів для старшокласників та студентів коледжів </a:t>
            </a:r>
            <a:endParaRPr lang="ru-RU" altLang="uk-UA" sz="2800" dirty="0" smtClean="0"/>
          </a:p>
        </p:txBody>
      </p:sp>
      <p:pic>
        <p:nvPicPr>
          <p:cNvPr id="8196" name="Picture 4" descr="C:\Users\админ\Desktop\Вих роб\1 урок\20210901_0844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9725"/>
            <a:ext cx="56435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админ\Desktop\фото\1 ДО\Дети\IMG_20210128_2005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657600"/>
            <a:ext cx="36512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676400"/>
          </a:xfrm>
        </p:spPr>
        <p:txBody>
          <a:bodyPr/>
          <a:lstStyle/>
          <a:p>
            <a:pPr algn="ctr" eaLnBrk="1" hangingPunct="1"/>
            <a:r>
              <a:rPr lang="uk-UA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Розширення мережі базових закладів дошкільної, середньої освіти, установ психологічної служби та соціальних установ, з якими співпрацюють випускові кафедри факультету та поглиблення профорієнтаційної роботи з ними</a:t>
            </a:r>
            <a:endParaRPr lang="ru-RU" altLang="uk-UA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5" descr="C:\Users\админ\Desktop\Профорієнтація\изображение_viber_2019-11-29_18-01-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21213" y="1644650"/>
            <a:ext cx="4522787" cy="2546350"/>
          </a:xfrm>
          <a:noFill/>
        </p:spPr>
      </p:pic>
      <p:pic>
        <p:nvPicPr>
          <p:cNvPr id="9220" name="Picture 5" descr="C:\Users\админ\Desktop\фото\1 ДО\IMG_20190926_112833_resized_20210205_1025356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0175" y="7696200"/>
            <a:ext cx="47053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Users\админ\Desktop\Профорієнтація\изображение_viber_2021-02-25_13-57-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2738" y="3594100"/>
            <a:ext cx="248126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7" descr="C:\Users\админ\Desktop\Профорієнтація\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463" y="1676400"/>
            <a:ext cx="455453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C:\Users\админ\Desktop\Профорієнтація\1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3778250"/>
            <a:ext cx="384492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1676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indent="431800" algn="ctr"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Систематичне 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інформування студентів педагогічних коледжів щодо можливостей отримання освіти в університеті з метою збільшення кількості студентів, які навчаються за скороченою програмою, вступаючи на базі молодшого спеціаліста </a:t>
            </a:r>
            <a:endParaRPr lang="uk-UA" altLang="uk-UA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админ\Desktop\Профорієнтація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968625"/>
            <a:ext cx="508476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админ\Desktop\Профорієнтація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52600"/>
            <a:ext cx="388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724400"/>
            <a:ext cx="7543800" cy="12954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uk-UA" sz="3600" b="1" cap="small" dirty="0" smtClean="0"/>
              <a:t>         </a:t>
            </a:r>
            <a:endParaRPr lang="uk-UA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Організація інформаційної кампанії щодо збільшення кількості студентів магістратури та бажаючих пройти перепідготовку чи підвищити кваліфікацію за спеціальностями </a:t>
            </a:r>
          </a:p>
          <a:p>
            <a:pPr algn="ctr"/>
            <a:r>
              <a:rPr lang="uk-UA" sz="2400" b="1">
                <a:latin typeface="Times New Roman" pitchFamily="18" charset="0"/>
                <a:cs typeface="Times New Roman" pitchFamily="18" charset="0"/>
              </a:rPr>
              <a:t>«Дошкільна освіта», «Соціальна робота»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C:\Users\админ\Desktop\фото\Фото до звіту\DSCN98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4800"/>
            <a:ext cx="55626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админ\Desktop\фото\фото новина\IMG-fb64dba305b3c0f980828c39436b2c16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7475" y="3871913"/>
            <a:ext cx="39751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1"/>
          <p:cNvSpPr>
            <a:spLocks noGrp="1"/>
          </p:cNvSpPr>
          <p:nvPr>
            <p:ph/>
          </p:nvPr>
        </p:nvSpPr>
        <p:spPr>
          <a:xfrm>
            <a:off x="0" y="1263650"/>
            <a:ext cx="8970963" cy="4741863"/>
          </a:xfrm>
        </p:spPr>
        <p:txBody>
          <a:bodyPr/>
          <a:lstStyle/>
          <a:p>
            <a:pPr eaLnBrk="1" hangingPunct="1"/>
            <a:endParaRPr lang="uk-UA" altLang="uk-UA" smtClean="0"/>
          </a:p>
          <a:p>
            <a:pPr eaLnBrk="1" hangingPunct="1"/>
            <a:endParaRPr lang="uk-UA" altLang="uk-UA" smtClean="0"/>
          </a:p>
          <a:p>
            <a:pPr eaLnBrk="1" hangingPunct="1"/>
            <a:endParaRPr lang="uk-UA" altLang="uk-UA" smtClean="0"/>
          </a:p>
          <a:p>
            <a:pPr eaLnBrk="1" hangingPunct="1"/>
            <a:endParaRPr lang="uk-UA" altLang="uk-UA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Участь </a:t>
            </a:r>
            <a:r>
              <a:rPr lang="uk-UA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Ярмарках професій для учнівської молоді випускних класів, що проводяться обласними та районними центрами </a:t>
            </a:r>
            <a:r>
              <a:rPr lang="uk-UA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зайнятості</a:t>
            </a:r>
            <a:endParaRPr lang="uk-UA" sz="2400" cap="small" dirty="0">
              <a:solidFill>
                <a:schemeClr val="tx1"/>
              </a:solidFill>
            </a:endParaRPr>
          </a:p>
        </p:txBody>
      </p:sp>
      <p:sp>
        <p:nvSpPr>
          <p:cNvPr id="1229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101850" y="1647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/>
          </a:p>
        </p:txBody>
      </p:sp>
      <p:sp>
        <p:nvSpPr>
          <p:cNvPr id="12294" name="Rectangle 82"/>
          <p:cNvSpPr>
            <a:spLocks noChangeArrowheads="1"/>
          </p:cNvSpPr>
          <p:nvPr/>
        </p:nvSpPr>
        <p:spPr bwMode="auto">
          <a:xfrm>
            <a:off x="1331913" y="317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/>
          </a:p>
        </p:txBody>
      </p:sp>
      <p:sp>
        <p:nvSpPr>
          <p:cNvPr id="12295" name="Rectangle 83"/>
          <p:cNvSpPr>
            <a:spLocks noChangeArrowheads="1"/>
          </p:cNvSpPr>
          <p:nvPr/>
        </p:nvSpPr>
        <p:spPr bwMode="auto">
          <a:xfrm>
            <a:off x="1331913" y="3178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uk-UA" altLang="uk-UA"/>
          </a:p>
        </p:txBody>
      </p:sp>
      <p:sp>
        <p:nvSpPr>
          <p:cNvPr id="12296" name="Прямоугольник 1"/>
          <p:cNvSpPr>
            <a:spLocks noChangeArrowheads="1"/>
          </p:cNvSpPr>
          <p:nvPr/>
        </p:nvSpPr>
        <p:spPr bwMode="auto">
          <a:xfrm>
            <a:off x="914400" y="1371600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320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12297" name="Picture 9" descr="C:\Users\админ\Desktop\Профорієнтація\IMAG13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88" y="1349375"/>
            <a:ext cx="34290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C:\Users\админ\Desktop\Профорієнтація\IMAG13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2138" y="1371600"/>
            <a:ext cx="3457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C:\Users\админ\Desktop\Профорієнтація\Фото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0125" y="1371600"/>
            <a:ext cx="206375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C:\Users\админ\Desktop\Профорієнтація\20170426_1253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6353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C:\Users\админ\Desktop\Профорієнтація\20170426_12534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2525" y="38862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04800" y="0"/>
            <a:ext cx="8534400" cy="685800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днів відкритих дверей в університеті 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факультеті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админ\Desktop\Профорієнтація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1450" y="1295400"/>
            <a:ext cx="66817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808</TotalTime>
  <Words>377</Words>
  <Application>Microsoft Office PowerPoint</Application>
  <PresentationFormat>Экран (4:3)</PresentationFormat>
  <Paragraphs>49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Wingdings 2</vt:lpstr>
      <vt:lpstr>宋体</vt:lpstr>
      <vt:lpstr>Times New Roman</vt:lpstr>
      <vt:lpstr>Поток</vt:lpstr>
      <vt:lpstr> Звіт з профорієнтаційної роботи на педагогічному факультеті  ДВНЗ «Донбаський державний педагогічний університет» (2019-2020, 2020-2021, 2021-2022 н.р.)   </vt:lpstr>
      <vt:lpstr>Мета профорієнтаційної роботи </vt:lpstr>
      <vt:lpstr>Завдання професійної орієнтації:</vt:lpstr>
      <vt:lpstr>Методи та форми проведення профорієнтаційної роботи</vt:lpstr>
      <vt:lpstr>Розширення мережі базових закладів дошкільної, середньої освіти, установ психологічної служби та соціальних установ, з якими співпрацюють випускові кафедри факультету та поглиблення профорієнтаційної роботи з ними</vt:lpstr>
      <vt:lpstr>Систематичне інформування студентів педагогічних коледжів щодо можливостей отримання освіти в університеті з метою збільшення кількості студентів, які навчаються за скороченою програмою, вступаючи на базі молодшого спеціаліста </vt:lpstr>
      <vt:lpstr>         </vt:lpstr>
      <vt:lpstr>Участь у Ярмарках професій для учнівської молоді випускних класів, що проводяться обласними та районними центрами зайнятості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Екскурсії учнів закладів середньої освіти корпусом факультету</vt:lpstr>
      <vt:lpstr>Проведення заходів, присвячених професійним святам (День Дошкілля, День соціального працівника,    День психолога)</vt:lpstr>
      <vt:lpstr>Проведення культурно-мистецьких та творчих заходів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Yaroslav</cp:lastModifiedBy>
  <cp:revision>59</cp:revision>
  <cp:lastPrinted>1601-01-01T00:00:00Z</cp:lastPrinted>
  <dcterms:created xsi:type="dcterms:W3CDTF">2013-06-15T11:21:45Z</dcterms:created>
  <dcterms:modified xsi:type="dcterms:W3CDTF">2022-12-04T06:36:39Z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