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4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Trebuchet MS" pitchFamily="34" charset="0"/>
      <p:regular r:id="rId14"/>
      <p:bold r:id="rId15"/>
      <p:italic r:id="rId16"/>
      <p:boldItalic r:id="rId17"/>
    </p:embeddedFont>
    <p:embeddedFont>
      <p:font typeface="Yearbook Outline" charset="0"/>
      <p:regular r:id="rId18"/>
    </p:embeddedFont>
    <p:embeddedFont>
      <p:font typeface="Trebuchet MS Bold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804" autoAdjust="0"/>
  </p:normalViewPr>
  <p:slideViewPr>
    <p:cSldViewPr>
      <p:cViewPr varScale="1">
        <p:scale>
          <a:sx n="43" d="100"/>
          <a:sy n="43" d="100"/>
        </p:scale>
        <p:origin x="-9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12348" y="0"/>
            <a:ext cx="9335715" cy="10287000"/>
            <a:chOff x="0" y="0"/>
            <a:chExt cx="2500399" cy="2896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0399" cy="2896923"/>
            </a:xfrm>
            <a:custGeom>
              <a:avLst/>
              <a:gdLst/>
              <a:ahLst/>
              <a:cxnLst/>
              <a:rect l="l" t="t" r="r" b="b"/>
              <a:pathLst>
                <a:path w="2500399" h="2896923">
                  <a:moveTo>
                    <a:pt x="0" y="0"/>
                  </a:moveTo>
                  <a:lnTo>
                    <a:pt x="2500399" y="0"/>
                  </a:lnTo>
                  <a:lnTo>
                    <a:pt x="2500399" y="2896923"/>
                  </a:lnTo>
                  <a:lnTo>
                    <a:pt x="0" y="289692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00399" cy="2935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762000" y="114300"/>
            <a:ext cx="9585368" cy="10005374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297029" y="1445533"/>
            <a:ext cx="2674167" cy="3619960"/>
            <a:chOff x="0" y="0"/>
            <a:chExt cx="1079403" cy="14611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9403" cy="1461163"/>
            </a:xfrm>
            <a:custGeom>
              <a:avLst/>
              <a:gdLst/>
              <a:ahLst/>
              <a:cxnLst/>
              <a:rect l="l" t="t" r="r" b="b"/>
              <a:pathLst>
                <a:path w="1079403" h="1461163">
                  <a:moveTo>
                    <a:pt x="95538" y="0"/>
                  </a:moveTo>
                  <a:lnTo>
                    <a:pt x="983865" y="0"/>
                  </a:lnTo>
                  <a:cubicBezTo>
                    <a:pt x="1009203" y="0"/>
                    <a:pt x="1033504" y="10066"/>
                    <a:pt x="1051420" y="27982"/>
                  </a:cubicBezTo>
                  <a:cubicBezTo>
                    <a:pt x="1069337" y="45899"/>
                    <a:pt x="1079403" y="70199"/>
                    <a:pt x="1079403" y="95538"/>
                  </a:cubicBezTo>
                  <a:lnTo>
                    <a:pt x="1079403" y="1365626"/>
                  </a:lnTo>
                  <a:cubicBezTo>
                    <a:pt x="1079403" y="1418390"/>
                    <a:pt x="1036629" y="1461163"/>
                    <a:pt x="983865" y="1461163"/>
                  </a:cubicBezTo>
                  <a:lnTo>
                    <a:pt x="95538" y="1461163"/>
                  </a:lnTo>
                  <a:cubicBezTo>
                    <a:pt x="42774" y="1461163"/>
                    <a:pt x="0" y="1418390"/>
                    <a:pt x="0" y="1365626"/>
                  </a:cubicBezTo>
                  <a:lnTo>
                    <a:pt x="0" y="95538"/>
                  </a:lnTo>
                  <a:cubicBezTo>
                    <a:pt x="0" y="42774"/>
                    <a:pt x="42774" y="0"/>
                    <a:pt x="95538" y="0"/>
                  </a:cubicBezTo>
                  <a:close/>
                </a:path>
              </a:pathLst>
            </a:custGeom>
            <a:solidFill>
              <a:srgbClr val="A84F2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79403" cy="1499263"/>
            </a:xfrm>
            <a:prstGeom prst="rect">
              <a:avLst/>
            </a:prstGeom>
          </p:spPr>
          <p:txBody>
            <a:bodyPr lIns="33147" tIns="33147" rIns="33147" bIns="3314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832947" y="1545729"/>
            <a:ext cx="1843025" cy="3419567"/>
          </a:xfrm>
          <a:custGeom>
            <a:avLst/>
            <a:gdLst/>
            <a:ahLst/>
            <a:cxnLst/>
            <a:rect l="l" t="t" r="r" b="b"/>
            <a:pathLst>
              <a:path w="1843025" h="3419567">
                <a:moveTo>
                  <a:pt x="0" y="0"/>
                </a:moveTo>
                <a:lnTo>
                  <a:pt x="1843025" y="0"/>
                </a:lnTo>
                <a:lnTo>
                  <a:pt x="1843025" y="3419568"/>
                </a:lnTo>
                <a:lnTo>
                  <a:pt x="0" y="34195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43681" y="266700"/>
            <a:ext cx="3866533" cy="4456063"/>
            <a:chOff x="0" y="0"/>
            <a:chExt cx="1984044" cy="24680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84044" cy="2468020"/>
            </a:xfrm>
            <a:custGeom>
              <a:avLst/>
              <a:gdLst/>
              <a:ahLst/>
              <a:cxnLst/>
              <a:rect l="l" t="t" r="r" b="b"/>
              <a:pathLst>
                <a:path w="1984044" h="2468020">
                  <a:moveTo>
                    <a:pt x="53123" y="0"/>
                  </a:moveTo>
                  <a:lnTo>
                    <a:pt x="1930921" y="0"/>
                  </a:lnTo>
                  <a:cubicBezTo>
                    <a:pt x="1945010" y="0"/>
                    <a:pt x="1958522" y="5597"/>
                    <a:pt x="1968485" y="15559"/>
                  </a:cubicBezTo>
                  <a:cubicBezTo>
                    <a:pt x="1978447" y="25522"/>
                    <a:pt x="1984044" y="39034"/>
                    <a:pt x="1984044" y="53123"/>
                  </a:cubicBezTo>
                  <a:lnTo>
                    <a:pt x="1984044" y="2414898"/>
                  </a:lnTo>
                  <a:cubicBezTo>
                    <a:pt x="1984044" y="2444236"/>
                    <a:pt x="1960260" y="2468020"/>
                    <a:pt x="1930921" y="2468020"/>
                  </a:cubicBezTo>
                  <a:lnTo>
                    <a:pt x="53123" y="2468020"/>
                  </a:lnTo>
                  <a:cubicBezTo>
                    <a:pt x="23784" y="2468020"/>
                    <a:pt x="0" y="2444236"/>
                    <a:pt x="0" y="2414898"/>
                  </a:cubicBezTo>
                  <a:lnTo>
                    <a:pt x="0" y="53123"/>
                  </a:lnTo>
                  <a:cubicBezTo>
                    <a:pt x="0" y="23784"/>
                    <a:pt x="23784" y="0"/>
                    <a:pt x="53123" y="0"/>
                  </a:cubicBezTo>
                  <a:close/>
                </a:path>
              </a:pathLst>
            </a:custGeom>
            <a:solidFill>
              <a:srgbClr val="A8244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84044" cy="2506120"/>
            </a:xfrm>
            <a:prstGeom prst="rect">
              <a:avLst/>
            </a:prstGeom>
          </p:spPr>
          <p:txBody>
            <a:bodyPr lIns="29483" tIns="29483" rIns="29483" bIns="294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97071" y="530521"/>
            <a:ext cx="3547709" cy="3939029"/>
          </a:xfrm>
          <a:custGeom>
            <a:avLst/>
            <a:gdLst/>
            <a:ahLst/>
            <a:cxnLst/>
            <a:rect l="l" t="t" r="r" b="b"/>
            <a:pathLst>
              <a:path w="3547709" h="3939029">
                <a:moveTo>
                  <a:pt x="0" y="0"/>
                </a:moveTo>
                <a:lnTo>
                  <a:pt x="3547709" y="0"/>
                </a:lnTo>
                <a:lnTo>
                  <a:pt x="3547709" y="3939030"/>
                </a:lnTo>
                <a:lnTo>
                  <a:pt x="0" y="393903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80981" y="5065493"/>
            <a:ext cx="3749695" cy="4788957"/>
            <a:chOff x="0" y="0"/>
            <a:chExt cx="2184921" cy="27904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84921" cy="2790491"/>
            </a:xfrm>
            <a:custGeom>
              <a:avLst/>
              <a:gdLst/>
              <a:ahLst/>
              <a:cxnLst/>
              <a:rect l="l" t="t" r="r" b="b"/>
              <a:pathLst>
                <a:path w="2184921" h="2790491">
                  <a:moveTo>
                    <a:pt x="86717" y="0"/>
                  </a:moveTo>
                  <a:lnTo>
                    <a:pt x="2098204" y="0"/>
                  </a:lnTo>
                  <a:cubicBezTo>
                    <a:pt x="2121203" y="0"/>
                    <a:pt x="2143260" y="9136"/>
                    <a:pt x="2159522" y="25399"/>
                  </a:cubicBezTo>
                  <a:cubicBezTo>
                    <a:pt x="2175785" y="41661"/>
                    <a:pt x="2184921" y="63718"/>
                    <a:pt x="2184921" y="86717"/>
                  </a:cubicBezTo>
                  <a:lnTo>
                    <a:pt x="2184921" y="2703774"/>
                  </a:lnTo>
                  <a:cubicBezTo>
                    <a:pt x="2184921" y="2751667"/>
                    <a:pt x="2146097" y="2790491"/>
                    <a:pt x="2098204" y="2790491"/>
                  </a:cubicBezTo>
                  <a:lnTo>
                    <a:pt x="86717" y="2790491"/>
                  </a:lnTo>
                  <a:cubicBezTo>
                    <a:pt x="38824" y="2790491"/>
                    <a:pt x="0" y="2751667"/>
                    <a:pt x="0" y="2703774"/>
                  </a:cubicBezTo>
                  <a:lnTo>
                    <a:pt x="0" y="86717"/>
                  </a:lnTo>
                  <a:cubicBezTo>
                    <a:pt x="0" y="38824"/>
                    <a:pt x="38824" y="0"/>
                    <a:pt x="86717" y="0"/>
                  </a:cubicBezTo>
                  <a:close/>
                </a:path>
              </a:pathLst>
            </a:custGeom>
            <a:solidFill>
              <a:srgbClr val="DD9C4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184921" cy="2828591"/>
            </a:xfrm>
            <a:prstGeom prst="rect">
              <a:avLst/>
            </a:prstGeom>
          </p:spPr>
          <p:txBody>
            <a:bodyPr lIns="22961" tIns="22961" rIns="22961" bIns="229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451173">
            <a:off x="440520" y="5895854"/>
            <a:ext cx="3497221" cy="3051901"/>
          </a:xfrm>
          <a:custGeom>
            <a:avLst/>
            <a:gdLst/>
            <a:ahLst/>
            <a:cxnLst/>
            <a:rect l="l" t="t" r="r" b="b"/>
            <a:pathLst>
              <a:path w="3497221" h="3051901">
                <a:moveTo>
                  <a:pt x="0" y="0"/>
                </a:moveTo>
                <a:lnTo>
                  <a:pt x="3497221" y="0"/>
                </a:lnTo>
                <a:lnTo>
                  <a:pt x="3497221" y="3051901"/>
                </a:lnTo>
                <a:lnTo>
                  <a:pt x="0" y="305190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5163641" y="6083855"/>
            <a:ext cx="2807555" cy="3714351"/>
            <a:chOff x="0" y="0"/>
            <a:chExt cx="1650034" cy="23148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50034" cy="2314884"/>
            </a:xfrm>
            <a:custGeom>
              <a:avLst/>
              <a:gdLst/>
              <a:ahLst/>
              <a:cxnLst/>
              <a:rect l="l" t="t" r="r" b="b"/>
              <a:pathLst>
                <a:path w="1650034" h="2314884">
                  <a:moveTo>
                    <a:pt x="75433" y="0"/>
                  </a:moveTo>
                  <a:lnTo>
                    <a:pt x="1574601" y="0"/>
                  </a:lnTo>
                  <a:cubicBezTo>
                    <a:pt x="1594607" y="0"/>
                    <a:pt x="1613794" y="7947"/>
                    <a:pt x="1627940" y="22094"/>
                  </a:cubicBezTo>
                  <a:cubicBezTo>
                    <a:pt x="1642087" y="36240"/>
                    <a:pt x="1650034" y="55427"/>
                    <a:pt x="1650034" y="75433"/>
                  </a:cubicBezTo>
                  <a:lnTo>
                    <a:pt x="1650034" y="2239452"/>
                  </a:lnTo>
                  <a:cubicBezTo>
                    <a:pt x="1650034" y="2259458"/>
                    <a:pt x="1642087" y="2278644"/>
                    <a:pt x="1627940" y="2292791"/>
                  </a:cubicBezTo>
                  <a:cubicBezTo>
                    <a:pt x="1613794" y="2306937"/>
                    <a:pt x="1594607" y="2314884"/>
                    <a:pt x="1574601" y="2314884"/>
                  </a:cubicBezTo>
                  <a:lnTo>
                    <a:pt x="75433" y="2314884"/>
                  </a:lnTo>
                  <a:cubicBezTo>
                    <a:pt x="55427" y="2314884"/>
                    <a:pt x="36240" y="2306937"/>
                    <a:pt x="22094" y="2292791"/>
                  </a:cubicBezTo>
                  <a:cubicBezTo>
                    <a:pt x="7947" y="2278644"/>
                    <a:pt x="0" y="2259458"/>
                    <a:pt x="0" y="2239452"/>
                  </a:cubicBezTo>
                  <a:lnTo>
                    <a:pt x="0" y="75433"/>
                  </a:lnTo>
                  <a:cubicBezTo>
                    <a:pt x="0" y="55427"/>
                    <a:pt x="7947" y="36240"/>
                    <a:pt x="22094" y="22094"/>
                  </a:cubicBezTo>
                  <a:cubicBezTo>
                    <a:pt x="36240" y="7947"/>
                    <a:pt x="55427" y="0"/>
                    <a:pt x="75433" y="0"/>
                  </a:cubicBezTo>
                  <a:close/>
                </a:path>
              </a:pathLst>
            </a:custGeom>
            <a:solidFill>
              <a:srgbClr val="44309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650034" cy="2352984"/>
            </a:xfrm>
            <a:prstGeom prst="rect">
              <a:avLst/>
            </a:prstGeom>
          </p:spPr>
          <p:txBody>
            <a:bodyPr lIns="30648" tIns="30648" rIns="30648" bIns="3064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484463">
            <a:off x="5341023" y="5865012"/>
            <a:ext cx="2586176" cy="3604426"/>
          </a:xfrm>
          <a:custGeom>
            <a:avLst/>
            <a:gdLst/>
            <a:ahLst/>
            <a:cxnLst/>
            <a:rect l="l" t="t" r="r" b="b"/>
            <a:pathLst>
              <a:path w="2586176" h="3604426">
                <a:moveTo>
                  <a:pt x="0" y="0"/>
                </a:moveTo>
                <a:lnTo>
                  <a:pt x="2586175" y="0"/>
                </a:lnTo>
                <a:lnTo>
                  <a:pt x="2586175" y="3604426"/>
                </a:lnTo>
                <a:lnTo>
                  <a:pt x="0" y="360442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492567" y="4510771"/>
            <a:ext cx="1955665" cy="1782888"/>
          </a:xfrm>
          <a:custGeom>
            <a:avLst/>
            <a:gdLst/>
            <a:ahLst/>
            <a:cxnLst/>
            <a:rect l="l" t="t" r="r" b="b"/>
            <a:pathLst>
              <a:path w="1576327" h="1414753">
                <a:moveTo>
                  <a:pt x="0" y="0"/>
                </a:moveTo>
                <a:lnTo>
                  <a:pt x="1576326" y="0"/>
                </a:lnTo>
                <a:lnTo>
                  <a:pt x="1576326" y="1414753"/>
                </a:lnTo>
                <a:lnTo>
                  <a:pt x="0" y="141475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038366" y="-31620"/>
            <a:ext cx="9335715" cy="9325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800" b="1" dirty="0">
                <a:solidFill>
                  <a:srgbClr val="000000"/>
                </a:solidFill>
                <a:latin typeface="Yearbook Solid"/>
              </a:rPr>
              <a:t>Основи </a:t>
            </a:r>
            <a:r>
              <a:rPr lang="uk-UA" sz="4800" b="1" dirty="0" err="1">
                <a:solidFill>
                  <a:srgbClr val="000000"/>
                </a:solidFill>
                <a:latin typeface="Yearbook Solid"/>
              </a:rPr>
              <a:t>оздоровчо</a:t>
            </a:r>
            <a:r>
              <a:rPr lang="uk-UA" sz="4800" b="1" dirty="0">
                <a:solidFill>
                  <a:srgbClr val="000000"/>
                </a:solidFill>
                <a:latin typeface="Yearbook Solid"/>
              </a:rPr>
              <a:t>-рекреаційної рухової активності</a:t>
            </a:r>
          </a:p>
          <a:p>
            <a:pPr algn="ctr">
              <a:lnSpc>
                <a:spcPct val="150000"/>
              </a:lnSpc>
            </a:pPr>
            <a:r>
              <a:rPr lang="uk-UA" sz="3600" b="1" i="1" dirty="0">
                <a:solidFill>
                  <a:srgbClr val="000000"/>
                </a:solidFill>
                <a:latin typeface="Yearbook Solid"/>
              </a:rPr>
              <a:t>факультет  фізичного виховання</a:t>
            </a:r>
          </a:p>
          <a:p>
            <a:pPr>
              <a:lnSpc>
                <a:spcPct val="150000"/>
              </a:lnSpc>
            </a:pPr>
            <a:r>
              <a:rPr lang="uk-UA" sz="3200" dirty="0">
                <a:solidFill>
                  <a:srgbClr val="000000"/>
                </a:solidFill>
                <a:latin typeface="Yearbook Solid"/>
              </a:rPr>
              <a:t>кафедра медико-біологічних основ охорони життя та ЦЗ</a:t>
            </a:r>
          </a:p>
          <a:p>
            <a:pPr marL="457200" indent="-457200">
              <a:lnSpc>
                <a:spcPct val="150000"/>
              </a:lnSpc>
            </a:pPr>
            <a:r>
              <a:rPr lang="uk-UA" sz="3200" dirty="0">
                <a:solidFill>
                  <a:srgbClr val="000000"/>
                </a:solidFill>
                <a:latin typeface="Yearbook Solid"/>
              </a:rPr>
              <a:t>спеціальність</a:t>
            </a:r>
            <a:r>
              <a:rPr lang="uk-UA" sz="3200" b="1" dirty="0">
                <a:solidFill>
                  <a:srgbClr val="000000"/>
                </a:solidFill>
                <a:latin typeface="Yearbook Solid"/>
              </a:rPr>
              <a:t>  014  Середня освіта </a:t>
            </a:r>
            <a:r>
              <a:rPr lang="uk-UA" sz="3200" b="1" dirty="0" smtClean="0">
                <a:solidFill>
                  <a:srgbClr val="000000"/>
                </a:solidFill>
                <a:latin typeface="Yearbook Solid"/>
              </a:rPr>
              <a:t>(</a:t>
            </a:r>
            <a:r>
              <a:rPr lang="uk-UA" sz="3200" b="1" smtClean="0">
                <a:solidFill>
                  <a:srgbClr val="000000"/>
                </a:solidFill>
                <a:latin typeface="Yearbook Solid"/>
              </a:rPr>
              <a:t>за </a:t>
            </a:r>
            <a:r>
              <a:rPr lang="uk-UA" sz="3200" b="1" smtClean="0">
                <a:solidFill>
                  <a:srgbClr val="000000"/>
                </a:solidFill>
                <a:latin typeface="Yearbook Solid"/>
              </a:rPr>
              <a:t>   предметними </a:t>
            </a:r>
            <a:r>
              <a:rPr lang="uk-UA" sz="3200" b="1" dirty="0" smtClean="0">
                <a:solidFill>
                  <a:srgbClr val="000000"/>
                </a:solidFill>
                <a:latin typeface="Yearbook Solid"/>
              </a:rPr>
              <a:t>спеціальностями).              </a:t>
            </a:r>
            <a:endParaRPr lang="uk-UA" sz="3200" b="1" dirty="0">
              <a:solidFill>
                <a:srgbClr val="000000"/>
              </a:solidFill>
              <a:latin typeface="Yearbook Solid"/>
            </a:endParaRPr>
          </a:p>
          <a:p>
            <a:pPr marL="457200" indent="-457200">
              <a:lnSpc>
                <a:spcPct val="150000"/>
              </a:lnSpc>
            </a:pPr>
            <a:r>
              <a:rPr lang="uk-UA" sz="3200" dirty="0">
                <a:solidFill>
                  <a:srgbClr val="000000"/>
                </a:solidFill>
                <a:latin typeface="Yearbook Solid"/>
              </a:rPr>
              <a:t>освітня програма </a:t>
            </a:r>
            <a:r>
              <a:rPr lang="uk-UA" sz="3200" b="1" dirty="0">
                <a:solidFill>
                  <a:srgbClr val="000000"/>
                </a:solidFill>
                <a:latin typeface="Yearbook Solid"/>
              </a:rPr>
              <a:t>«Середня освіта (Фізична культура)».                  </a:t>
            </a:r>
          </a:p>
          <a:p>
            <a:pPr marL="457200" indent="-457200" algn="ctr">
              <a:lnSpc>
                <a:spcPct val="150000"/>
              </a:lnSpc>
            </a:pPr>
            <a:r>
              <a:rPr lang="uk-UA" sz="3200" dirty="0">
                <a:solidFill>
                  <a:srgbClr val="000000"/>
                </a:solidFill>
                <a:latin typeface="Yearbook Solid"/>
              </a:rPr>
              <a:t>рівень вищої освіти  </a:t>
            </a:r>
            <a:r>
              <a:rPr lang="uk-UA" sz="3200" b="1" dirty="0">
                <a:solidFill>
                  <a:srgbClr val="000000"/>
                </a:solidFill>
                <a:latin typeface="Yearbook Solid"/>
              </a:rPr>
              <a:t>перший </a:t>
            </a:r>
            <a:r>
              <a:rPr lang="uk-UA" sz="3200" b="1" dirty="0" smtClean="0">
                <a:solidFill>
                  <a:srgbClr val="000000"/>
                </a:solidFill>
                <a:latin typeface="Yearbook Solid"/>
              </a:rPr>
              <a:t>  (</a:t>
            </a:r>
            <a:r>
              <a:rPr lang="uk-UA" sz="3200" b="1" dirty="0">
                <a:solidFill>
                  <a:srgbClr val="000000"/>
                </a:solidFill>
                <a:latin typeface="Yearbook Solid"/>
              </a:rPr>
              <a:t>бакалаврський).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9738" y="763273"/>
            <a:ext cx="10830275" cy="10830275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96207" y="-310471"/>
            <a:ext cx="10830275" cy="10830275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039007" y="0"/>
            <a:ext cx="8248993" cy="10287000"/>
            <a:chOff x="0" y="0"/>
            <a:chExt cx="4533747" cy="44777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747" cy="4477705"/>
            </a:xfrm>
            <a:custGeom>
              <a:avLst/>
              <a:gdLst/>
              <a:ahLst/>
              <a:cxnLst/>
              <a:rect l="l" t="t" r="r" b="b"/>
              <a:pathLst>
                <a:path w="4533747" h="4477705">
                  <a:moveTo>
                    <a:pt x="23247" y="0"/>
                  </a:moveTo>
                  <a:lnTo>
                    <a:pt x="4510499" y="0"/>
                  </a:lnTo>
                  <a:cubicBezTo>
                    <a:pt x="4523338" y="0"/>
                    <a:pt x="4533747" y="10408"/>
                    <a:pt x="4533747" y="23247"/>
                  </a:cubicBezTo>
                  <a:lnTo>
                    <a:pt x="4533747" y="4454458"/>
                  </a:lnTo>
                  <a:cubicBezTo>
                    <a:pt x="4533747" y="4467297"/>
                    <a:pt x="4523338" y="4477705"/>
                    <a:pt x="4510499" y="4477705"/>
                  </a:cubicBezTo>
                  <a:lnTo>
                    <a:pt x="23247" y="4477705"/>
                  </a:lnTo>
                  <a:cubicBezTo>
                    <a:pt x="10408" y="4477705"/>
                    <a:pt x="0" y="4467297"/>
                    <a:pt x="0" y="4454458"/>
                  </a:cubicBezTo>
                  <a:lnTo>
                    <a:pt x="0" y="23247"/>
                  </a:lnTo>
                  <a:cubicBezTo>
                    <a:pt x="0" y="10408"/>
                    <a:pt x="10408" y="0"/>
                    <a:pt x="23247" y="0"/>
                  </a:cubicBezTo>
                  <a:close/>
                </a:path>
              </a:pathLst>
            </a:custGeom>
            <a:solidFill>
              <a:srgbClr val="A8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533747" cy="4515805"/>
            </a:xfrm>
            <a:prstGeom prst="rect">
              <a:avLst/>
            </a:prstGeom>
          </p:spPr>
          <p:txBody>
            <a:bodyPr lIns="29483" tIns="29483" rIns="29483" bIns="294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679784">
            <a:off x="9721506" y="1380534"/>
            <a:ext cx="7912939" cy="7438401"/>
          </a:xfrm>
          <a:custGeom>
            <a:avLst/>
            <a:gdLst/>
            <a:ahLst/>
            <a:cxnLst/>
            <a:rect l="l" t="t" r="r" b="b"/>
            <a:pathLst>
              <a:path w="10045256" h="9170293">
                <a:moveTo>
                  <a:pt x="0" y="0"/>
                </a:moveTo>
                <a:lnTo>
                  <a:pt x="10045257" y="0"/>
                </a:lnTo>
                <a:lnTo>
                  <a:pt x="10045257" y="9170293"/>
                </a:lnTo>
                <a:lnTo>
                  <a:pt x="0" y="917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97195" y="352489"/>
            <a:ext cx="881321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7200" b="1" dirty="0">
                <a:solidFill>
                  <a:srgbClr val="000000"/>
                </a:solidFill>
                <a:latin typeface="Yearbook Solid"/>
              </a:rPr>
              <a:t>Відомості про викладача і курс</a:t>
            </a:r>
            <a:endParaRPr lang="en-US" sz="7200" b="1" dirty="0">
              <a:solidFill>
                <a:srgbClr val="000000"/>
              </a:solidFill>
              <a:latin typeface="Yearbook Soli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4385" y="3127549"/>
            <a:ext cx="9049093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uk-UA" sz="3200" dirty="0">
                <a:solidFill>
                  <a:srgbClr val="000000"/>
                </a:solidFill>
                <a:latin typeface="Trebuchet MS"/>
              </a:rPr>
              <a:t>- </a:t>
            </a:r>
            <a:r>
              <a:rPr lang="uk-UA" sz="3200" b="1" dirty="0" err="1">
                <a:solidFill>
                  <a:srgbClr val="000000"/>
                </a:solidFill>
                <a:latin typeface="Trebuchet MS"/>
              </a:rPr>
              <a:t>Мусхаріна</a:t>
            </a:r>
            <a:r>
              <a:rPr lang="uk-UA" sz="3200" b="1" dirty="0">
                <a:solidFill>
                  <a:srgbClr val="000000"/>
                </a:solidFill>
                <a:latin typeface="Trebuchet MS"/>
              </a:rPr>
              <a:t> Юлія Юріївна</a:t>
            </a:r>
            <a:r>
              <a:rPr lang="uk-UA" sz="3200" dirty="0">
                <a:solidFill>
                  <a:srgbClr val="000000"/>
                </a:solidFill>
                <a:latin typeface="Trebuchet MS"/>
              </a:rPr>
              <a:t>– кандидат педагогічних наук, доцент;</a:t>
            </a:r>
          </a:p>
          <a:p>
            <a:pPr marL="0" lvl="0" indent="0"/>
            <a:r>
              <a:rPr lang="uk-UA" sz="3200" dirty="0">
                <a:solidFill>
                  <a:srgbClr val="000000"/>
                </a:solidFill>
                <a:latin typeface="Trebuchet MS"/>
              </a:rPr>
              <a:t>–  </a:t>
            </a:r>
            <a:r>
              <a:rPr lang="uk-UA" sz="3200" dirty="0" err="1">
                <a:solidFill>
                  <a:srgbClr val="000000"/>
                </a:solidFill>
                <a:latin typeface="Trebuchet MS"/>
              </a:rPr>
              <a:t>профайл</a:t>
            </a:r>
            <a:r>
              <a:rPr lang="uk-UA" sz="3200" dirty="0">
                <a:solidFill>
                  <a:srgbClr val="000000"/>
                </a:solidFill>
                <a:latin typeface="Trebuchet MS"/>
              </a:rPr>
              <a:t> викладача: </a:t>
            </a:r>
            <a:r>
              <a:rPr lang="en-US" sz="3200" b="1" dirty="0">
                <a:solidFill>
                  <a:srgbClr val="000000"/>
                </a:solidFill>
                <a:latin typeface="Trebuchet MS"/>
              </a:rPr>
              <a:t>https://moodle.ddpu.edu.ua/user/profile.php </a:t>
            </a:r>
          </a:p>
          <a:p>
            <a:pPr marL="0" lvl="0" indent="0"/>
            <a:r>
              <a:rPr lang="en-US" sz="3200" dirty="0">
                <a:solidFill>
                  <a:srgbClr val="000000"/>
                </a:solidFill>
                <a:latin typeface="Trebuchet MS"/>
              </a:rPr>
              <a:t>- e-mail </a:t>
            </a:r>
            <a:r>
              <a:rPr lang="uk-UA" sz="3200" dirty="0">
                <a:solidFill>
                  <a:srgbClr val="000000"/>
                </a:solidFill>
                <a:latin typeface="Trebuchet MS"/>
              </a:rPr>
              <a:t>викладача </a:t>
            </a:r>
            <a:r>
              <a:rPr lang="en-US" sz="3200" b="1" dirty="0">
                <a:solidFill>
                  <a:srgbClr val="000000"/>
                </a:solidFill>
                <a:latin typeface="Trebuchet MS"/>
              </a:rPr>
              <a:t>y.y.muskharina@ddpu.edu.ua;</a:t>
            </a:r>
          </a:p>
          <a:p>
            <a:pPr marL="0" lvl="0" indent="0"/>
            <a:r>
              <a:rPr lang="en-US" sz="3200" dirty="0">
                <a:solidFill>
                  <a:srgbClr val="000000"/>
                </a:solidFill>
                <a:latin typeface="Trebuchet MS"/>
              </a:rPr>
              <a:t>- </a:t>
            </a:r>
            <a:r>
              <a:rPr lang="uk-UA" sz="3200" dirty="0">
                <a:solidFill>
                  <a:srgbClr val="000000"/>
                </a:solidFill>
                <a:latin typeface="Trebuchet MS"/>
              </a:rPr>
              <a:t>сторінка курсу в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Moodle: https://moodle.ddpu.edu.ua/course/view.php?id=1256 </a:t>
            </a:r>
          </a:p>
          <a:p>
            <a:pPr marL="0" lvl="0" indent="0"/>
            <a:r>
              <a:rPr lang="en-US" sz="3200" dirty="0">
                <a:solidFill>
                  <a:srgbClr val="000000"/>
                </a:solidFill>
                <a:latin typeface="Trebuchet MS"/>
              </a:rPr>
              <a:t>- </a:t>
            </a:r>
            <a:r>
              <a:rPr lang="uk-UA" sz="3200" b="1" dirty="0">
                <a:solidFill>
                  <a:srgbClr val="000000"/>
                </a:solidFill>
                <a:latin typeface="Trebuchet MS"/>
              </a:rPr>
              <a:t>розклад консультацій: вівторок з 15.30 до 16.30 год. </a:t>
            </a:r>
            <a:r>
              <a:rPr lang="en-US" sz="3200" dirty="0">
                <a:solidFill>
                  <a:srgbClr val="000000"/>
                </a:solidFill>
                <a:latin typeface="Trebuchet MS"/>
              </a:rPr>
              <a:t>https://meet.google.com/yfx-ktvw-uyn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62356" y="0"/>
            <a:ext cx="9443935" cy="10553700"/>
            <a:chOff x="0" y="0"/>
            <a:chExt cx="2833849" cy="28402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849" cy="2840265"/>
            </a:xfrm>
            <a:custGeom>
              <a:avLst/>
              <a:gdLst/>
              <a:ahLst/>
              <a:cxnLst/>
              <a:rect l="l" t="t" r="r" b="b"/>
              <a:pathLst>
                <a:path w="2833849" h="2840265">
                  <a:moveTo>
                    <a:pt x="0" y="0"/>
                  </a:moveTo>
                  <a:lnTo>
                    <a:pt x="2833849" y="0"/>
                  </a:lnTo>
                  <a:lnTo>
                    <a:pt x="2833849" y="2840265"/>
                  </a:lnTo>
                  <a:lnTo>
                    <a:pt x="0" y="2840265"/>
                  </a:lnTo>
                  <a:close/>
                </a:path>
              </a:pathLst>
            </a:custGeom>
            <a:solidFill>
              <a:srgbClr val="140F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33849" cy="2878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69519" y="-318340"/>
            <a:ext cx="11523481" cy="11176840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6" y="0"/>
                </a:lnTo>
                <a:lnTo>
                  <a:pt x="10830276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645985" y="3852736"/>
            <a:ext cx="2176683" cy="2815321"/>
            <a:chOff x="0" y="0"/>
            <a:chExt cx="1268338" cy="16404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8338" cy="1640468"/>
            </a:xfrm>
            <a:custGeom>
              <a:avLst/>
              <a:gdLst/>
              <a:ahLst/>
              <a:cxnLst/>
              <a:rect l="l" t="t" r="r" b="b"/>
              <a:pathLst>
                <a:path w="1268338" h="1640468">
                  <a:moveTo>
                    <a:pt x="149384" y="0"/>
                  </a:moveTo>
                  <a:lnTo>
                    <a:pt x="1118954" y="0"/>
                  </a:lnTo>
                  <a:cubicBezTo>
                    <a:pt x="1158573" y="0"/>
                    <a:pt x="1196570" y="15739"/>
                    <a:pt x="1224585" y="43753"/>
                  </a:cubicBezTo>
                  <a:cubicBezTo>
                    <a:pt x="1252599" y="71768"/>
                    <a:pt x="1268338" y="109765"/>
                    <a:pt x="1268338" y="149384"/>
                  </a:cubicBezTo>
                  <a:lnTo>
                    <a:pt x="1268338" y="1491084"/>
                  </a:lnTo>
                  <a:cubicBezTo>
                    <a:pt x="1268338" y="1530703"/>
                    <a:pt x="1252599" y="1568699"/>
                    <a:pt x="1224585" y="1596714"/>
                  </a:cubicBezTo>
                  <a:cubicBezTo>
                    <a:pt x="1196570" y="1624729"/>
                    <a:pt x="1158573" y="1640468"/>
                    <a:pt x="1118954" y="1640468"/>
                  </a:cubicBezTo>
                  <a:lnTo>
                    <a:pt x="149384" y="1640468"/>
                  </a:lnTo>
                  <a:cubicBezTo>
                    <a:pt x="109765" y="1640468"/>
                    <a:pt x="71768" y="1624729"/>
                    <a:pt x="43753" y="1596714"/>
                  </a:cubicBezTo>
                  <a:cubicBezTo>
                    <a:pt x="15739" y="1568699"/>
                    <a:pt x="0" y="1530703"/>
                    <a:pt x="0" y="1491084"/>
                  </a:cubicBezTo>
                  <a:lnTo>
                    <a:pt x="0" y="149384"/>
                  </a:lnTo>
                  <a:cubicBezTo>
                    <a:pt x="0" y="109765"/>
                    <a:pt x="15739" y="71768"/>
                    <a:pt x="43753" y="43753"/>
                  </a:cubicBezTo>
                  <a:cubicBezTo>
                    <a:pt x="71768" y="15739"/>
                    <a:pt x="109765" y="0"/>
                    <a:pt x="149384" y="0"/>
                  </a:cubicBezTo>
                  <a:close/>
                </a:path>
              </a:pathLst>
            </a:custGeom>
            <a:solidFill>
              <a:srgbClr val="F5CAB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68338" cy="1678568"/>
            </a:xfrm>
            <a:prstGeom prst="rect">
              <a:avLst/>
            </a:prstGeom>
          </p:spPr>
          <p:txBody>
            <a:bodyPr lIns="22961" tIns="22961" rIns="22961" bIns="229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712446" y="4066966"/>
            <a:ext cx="2110223" cy="2343217"/>
          </a:xfrm>
          <a:custGeom>
            <a:avLst/>
            <a:gdLst/>
            <a:ahLst/>
            <a:cxnLst/>
            <a:rect l="l" t="t" r="r" b="b"/>
            <a:pathLst>
              <a:path w="2110223" h="2343217">
                <a:moveTo>
                  <a:pt x="0" y="0"/>
                </a:moveTo>
                <a:lnTo>
                  <a:pt x="2110223" y="0"/>
                </a:lnTo>
                <a:lnTo>
                  <a:pt x="2110223" y="2343217"/>
                </a:lnTo>
                <a:lnTo>
                  <a:pt x="0" y="234321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619038" y="6409450"/>
            <a:ext cx="2858925" cy="3697732"/>
            <a:chOff x="0" y="0"/>
            <a:chExt cx="1268338" cy="16404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8338" cy="1640468"/>
            </a:xfrm>
            <a:custGeom>
              <a:avLst/>
              <a:gdLst/>
              <a:ahLst/>
              <a:cxnLst/>
              <a:rect l="l" t="t" r="r" b="b"/>
              <a:pathLst>
                <a:path w="1268338" h="1640468">
                  <a:moveTo>
                    <a:pt x="81239" y="0"/>
                  </a:moveTo>
                  <a:lnTo>
                    <a:pt x="1187098" y="0"/>
                  </a:lnTo>
                  <a:cubicBezTo>
                    <a:pt x="1208645" y="0"/>
                    <a:pt x="1229308" y="8559"/>
                    <a:pt x="1244544" y="23794"/>
                  </a:cubicBezTo>
                  <a:cubicBezTo>
                    <a:pt x="1259779" y="39030"/>
                    <a:pt x="1268338" y="59693"/>
                    <a:pt x="1268338" y="81239"/>
                  </a:cubicBezTo>
                  <a:lnTo>
                    <a:pt x="1268338" y="1559228"/>
                  </a:lnTo>
                  <a:cubicBezTo>
                    <a:pt x="1268338" y="1604096"/>
                    <a:pt x="1231966" y="1640468"/>
                    <a:pt x="1187098" y="1640468"/>
                  </a:cubicBezTo>
                  <a:lnTo>
                    <a:pt x="81239" y="1640468"/>
                  </a:lnTo>
                  <a:cubicBezTo>
                    <a:pt x="36372" y="1640468"/>
                    <a:pt x="0" y="1604096"/>
                    <a:pt x="0" y="1559228"/>
                  </a:cubicBezTo>
                  <a:lnTo>
                    <a:pt x="0" y="81239"/>
                  </a:lnTo>
                  <a:cubicBezTo>
                    <a:pt x="0" y="36372"/>
                    <a:pt x="36372" y="0"/>
                    <a:pt x="81239" y="0"/>
                  </a:cubicBezTo>
                  <a:close/>
                </a:path>
              </a:pathLst>
            </a:custGeom>
            <a:solidFill>
              <a:srgbClr val="4D369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268338" cy="1678568"/>
            </a:xfrm>
            <a:prstGeom prst="rect">
              <a:avLst/>
            </a:prstGeom>
          </p:spPr>
          <p:txBody>
            <a:bodyPr lIns="30158" tIns="30158" rIns="30158" bIns="3015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777223" y="6977138"/>
            <a:ext cx="2700740" cy="2624228"/>
          </a:xfrm>
          <a:custGeom>
            <a:avLst/>
            <a:gdLst/>
            <a:ahLst/>
            <a:cxnLst/>
            <a:rect l="l" t="t" r="r" b="b"/>
            <a:pathLst>
              <a:path w="2700740" h="2624228">
                <a:moveTo>
                  <a:pt x="0" y="0"/>
                </a:moveTo>
                <a:lnTo>
                  <a:pt x="2700740" y="0"/>
                </a:lnTo>
                <a:lnTo>
                  <a:pt x="2700740" y="2624228"/>
                </a:lnTo>
                <a:lnTo>
                  <a:pt x="0" y="26242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152028" y="-36125"/>
            <a:ext cx="9443936" cy="10741109"/>
            <a:chOff x="0" y="0"/>
            <a:chExt cx="2719688" cy="28969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19688" cy="2896923"/>
            </a:xfrm>
            <a:custGeom>
              <a:avLst/>
              <a:gdLst/>
              <a:ahLst/>
              <a:cxnLst/>
              <a:rect l="l" t="t" r="r" b="b"/>
              <a:pathLst>
                <a:path w="2719688" h="2896923">
                  <a:moveTo>
                    <a:pt x="0" y="0"/>
                  </a:moveTo>
                  <a:lnTo>
                    <a:pt x="2719688" y="0"/>
                  </a:lnTo>
                  <a:lnTo>
                    <a:pt x="2719688" y="2896923"/>
                  </a:lnTo>
                  <a:lnTo>
                    <a:pt x="0" y="2896923"/>
                  </a:lnTo>
                  <a:close/>
                </a:path>
              </a:pathLst>
            </a:custGeom>
            <a:solidFill>
              <a:srgbClr val="ECE4D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719688" cy="29350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094386" y="6534315"/>
            <a:ext cx="2863149" cy="3684309"/>
            <a:chOff x="0" y="0"/>
            <a:chExt cx="1268338" cy="16404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8338" cy="1640468"/>
            </a:xfrm>
            <a:custGeom>
              <a:avLst/>
              <a:gdLst/>
              <a:ahLst/>
              <a:cxnLst/>
              <a:rect l="l" t="t" r="r" b="b"/>
              <a:pathLst>
                <a:path w="1268338" h="1640468">
                  <a:moveTo>
                    <a:pt x="82435" y="0"/>
                  </a:moveTo>
                  <a:lnTo>
                    <a:pt x="1185903" y="0"/>
                  </a:lnTo>
                  <a:cubicBezTo>
                    <a:pt x="1207766" y="0"/>
                    <a:pt x="1228734" y="8685"/>
                    <a:pt x="1244193" y="24145"/>
                  </a:cubicBezTo>
                  <a:cubicBezTo>
                    <a:pt x="1259653" y="39604"/>
                    <a:pt x="1268338" y="60572"/>
                    <a:pt x="1268338" y="82435"/>
                  </a:cubicBezTo>
                  <a:lnTo>
                    <a:pt x="1268338" y="1558033"/>
                  </a:lnTo>
                  <a:cubicBezTo>
                    <a:pt x="1268338" y="1579896"/>
                    <a:pt x="1259653" y="1600864"/>
                    <a:pt x="1244193" y="1616323"/>
                  </a:cubicBezTo>
                  <a:cubicBezTo>
                    <a:pt x="1228734" y="1631783"/>
                    <a:pt x="1207766" y="1640468"/>
                    <a:pt x="1185903" y="1640468"/>
                  </a:cubicBezTo>
                  <a:lnTo>
                    <a:pt x="82435" y="1640468"/>
                  </a:lnTo>
                  <a:cubicBezTo>
                    <a:pt x="60572" y="1640468"/>
                    <a:pt x="39604" y="1631783"/>
                    <a:pt x="24145" y="1616323"/>
                  </a:cubicBezTo>
                  <a:cubicBezTo>
                    <a:pt x="8685" y="1600864"/>
                    <a:pt x="0" y="1579896"/>
                    <a:pt x="0" y="1558033"/>
                  </a:cubicBezTo>
                  <a:lnTo>
                    <a:pt x="0" y="82435"/>
                  </a:lnTo>
                  <a:cubicBezTo>
                    <a:pt x="0" y="60572"/>
                    <a:pt x="8685" y="39604"/>
                    <a:pt x="24145" y="24145"/>
                  </a:cubicBezTo>
                  <a:cubicBezTo>
                    <a:pt x="39604" y="8685"/>
                    <a:pt x="60572" y="0"/>
                    <a:pt x="82435" y="0"/>
                  </a:cubicBezTo>
                  <a:close/>
                </a:path>
              </a:pathLst>
            </a:custGeom>
            <a:solidFill>
              <a:srgbClr val="D0CCD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68338" cy="1678568"/>
            </a:xfrm>
            <a:prstGeom prst="rect">
              <a:avLst/>
            </a:prstGeom>
          </p:spPr>
          <p:txBody>
            <a:bodyPr lIns="42600" tIns="42600" rIns="42600" bIns="426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076278" y="6998365"/>
            <a:ext cx="2858925" cy="2920291"/>
          </a:xfrm>
          <a:custGeom>
            <a:avLst/>
            <a:gdLst/>
            <a:ahLst/>
            <a:cxnLst/>
            <a:rect l="l" t="t" r="r" b="b"/>
            <a:pathLst>
              <a:path w="4034124" h="3941692">
                <a:moveTo>
                  <a:pt x="0" y="0"/>
                </a:moveTo>
                <a:lnTo>
                  <a:pt x="4034124" y="0"/>
                </a:lnTo>
                <a:lnTo>
                  <a:pt x="4034124" y="3941692"/>
                </a:lnTo>
                <a:lnTo>
                  <a:pt x="0" y="394169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4890250" y="2886650"/>
            <a:ext cx="3169150" cy="3614990"/>
            <a:chOff x="0" y="0"/>
            <a:chExt cx="1268338" cy="164046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68338" cy="1640468"/>
            </a:xfrm>
            <a:custGeom>
              <a:avLst/>
              <a:gdLst/>
              <a:ahLst/>
              <a:cxnLst/>
              <a:rect l="l" t="t" r="r" b="b"/>
              <a:pathLst>
                <a:path w="1268338" h="1640468">
                  <a:moveTo>
                    <a:pt x="81306" y="0"/>
                  </a:moveTo>
                  <a:lnTo>
                    <a:pt x="1187032" y="0"/>
                  </a:lnTo>
                  <a:cubicBezTo>
                    <a:pt x="1208596" y="0"/>
                    <a:pt x="1229276" y="8566"/>
                    <a:pt x="1244524" y="23814"/>
                  </a:cubicBezTo>
                  <a:cubicBezTo>
                    <a:pt x="1259772" y="39062"/>
                    <a:pt x="1268338" y="59742"/>
                    <a:pt x="1268338" y="81306"/>
                  </a:cubicBezTo>
                  <a:lnTo>
                    <a:pt x="1268338" y="1559162"/>
                  </a:lnTo>
                  <a:cubicBezTo>
                    <a:pt x="1268338" y="1604066"/>
                    <a:pt x="1231936" y="1640468"/>
                    <a:pt x="1187032" y="1640468"/>
                  </a:cubicBezTo>
                  <a:lnTo>
                    <a:pt x="81306" y="1640468"/>
                  </a:lnTo>
                  <a:cubicBezTo>
                    <a:pt x="36402" y="1640468"/>
                    <a:pt x="0" y="1604066"/>
                    <a:pt x="0" y="1559162"/>
                  </a:cubicBezTo>
                  <a:lnTo>
                    <a:pt x="0" y="81306"/>
                  </a:lnTo>
                  <a:cubicBezTo>
                    <a:pt x="0" y="36402"/>
                    <a:pt x="36402" y="0"/>
                    <a:pt x="81306" y="0"/>
                  </a:cubicBezTo>
                  <a:close/>
                </a:path>
              </a:pathLst>
            </a:custGeom>
            <a:solidFill>
              <a:srgbClr val="A84F2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268338" cy="1678568"/>
            </a:xfrm>
            <a:prstGeom prst="rect">
              <a:avLst/>
            </a:prstGeom>
          </p:spPr>
          <p:txBody>
            <a:bodyPr lIns="33147" tIns="33147" rIns="33147" bIns="3314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132428" y="3128688"/>
            <a:ext cx="2926972" cy="2972897"/>
          </a:xfrm>
          <a:custGeom>
            <a:avLst/>
            <a:gdLst/>
            <a:ahLst/>
            <a:cxnLst/>
            <a:rect l="l" t="t" r="r" b="b"/>
            <a:pathLst>
              <a:path w="2926972" h="2972897">
                <a:moveTo>
                  <a:pt x="0" y="0"/>
                </a:moveTo>
                <a:lnTo>
                  <a:pt x="2926972" y="0"/>
                </a:lnTo>
                <a:lnTo>
                  <a:pt x="2926972" y="2972897"/>
                </a:lnTo>
                <a:lnTo>
                  <a:pt x="0" y="297289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168209" y="-234382"/>
            <a:ext cx="2794952" cy="3614990"/>
            <a:chOff x="0" y="0"/>
            <a:chExt cx="1268338" cy="16404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68338" cy="1640468"/>
            </a:xfrm>
            <a:custGeom>
              <a:avLst/>
              <a:gdLst/>
              <a:ahLst/>
              <a:cxnLst/>
              <a:rect l="l" t="t" r="r" b="b"/>
              <a:pathLst>
                <a:path w="1268338" h="1640468">
                  <a:moveTo>
                    <a:pt x="83099" y="0"/>
                  </a:moveTo>
                  <a:lnTo>
                    <a:pt x="1185239" y="0"/>
                  </a:lnTo>
                  <a:cubicBezTo>
                    <a:pt x="1207278" y="0"/>
                    <a:pt x="1228415" y="8755"/>
                    <a:pt x="1243999" y="24339"/>
                  </a:cubicBezTo>
                  <a:cubicBezTo>
                    <a:pt x="1259583" y="39923"/>
                    <a:pt x="1268338" y="61060"/>
                    <a:pt x="1268338" y="83099"/>
                  </a:cubicBezTo>
                  <a:lnTo>
                    <a:pt x="1268338" y="1557369"/>
                  </a:lnTo>
                  <a:cubicBezTo>
                    <a:pt x="1268338" y="1579408"/>
                    <a:pt x="1259583" y="1600545"/>
                    <a:pt x="1243999" y="1616129"/>
                  </a:cubicBezTo>
                  <a:cubicBezTo>
                    <a:pt x="1228415" y="1631713"/>
                    <a:pt x="1207278" y="1640468"/>
                    <a:pt x="1185239" y="1640468"/>
                  </a:cubicBezTo>
                  <a:lnTo>
                    <a:pt x="83099" y="1640468"/>
                  </a:lnTo>
                  <a:cubicBezTo>
                    <a:pt x="61060" y="1640468"/>
                    <a:pt x="39923" y="1631713"/>
                    <a:pt x="24339" y="1616129"/>
                  </a:cubicBezTo>
                  <a:cubicBezTo>
                    <a:pt x="8755" y="1600545"/>
                    <a:pt x="0" y="1579408"/>
                    <a:pt x="0" y="1557369"/>
                  </a:cubicBezTo>
                  <a:lnTo>
                    <a:pt x="0" y="83099"/>
                  </a:lnTo>
                  <a:cubicBezTo>
                    <a:pt x="0" y="61060"/>
                    <a:pt x="8755" y="39923"/>
                    <a:pt x="24339" y="24339"/>
                  </a:cubicBezTo>
                  <a:cubicBezTo>
                    <a:pt x="39923" y="8755"/>
                    <a:pt x="61060" y="0"/>
                    <a:pt x="83099" y="0"/>
                  </a:cubicBezTo>
                  <a:close/>
                </a:path>
              </a:pathLst>
            </a:custGeom>
            <a:solidFill>
              <a:srgbClr val="A8244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268338" cy="1678568"/>
            </a:xfrm>
            <a:prstGeom prst="rect">
              <a:avLst/>
            </a:prstGeom>
          </p:spPr>
          <p:txBody>
            <a:bodyPr lIns="29483" tIns="29483" rIns="29483" bIns="2948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0218518" y="45878"/>
            <a:ext cx="2694335" cy="2799309"/>
          </a:xfrm>
          <a:custGeom>
            <a:avLst/>
            <a:gdLst/>
            <a:ahLst/>
            <a:cxnLst/>
            <a:rect l="l" t="t" r="r" b="b"/>
            <a:pathLst>
              <a:path w="2694335" h="2799309">
                <a:moveTo>
                  <a:pt x="0" y="0"/>
                </a:moveTo>
                <a:lnTo>
                  <a:pt x="2694335" y="0"/>
                </a:lnTo>
                <a:lnTo>
                  <a:pt x="2694335" y="2799310"/>
                </a:lnTo>
                <a:lnTo>
                  <a:pt x="0" y="279931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3301689" y="91896"/>
            <a:ext cx="2905404" cy="3757848"/>
            <a:chOff x="0" y="0"/>
            <a:chExt cx="1268338" cy="16404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68338" cy="1640468"/>
            </a:xfrm>
            <a:custGeom>
              <a:avLst/>
              <a:gdLst/>
              <a:ahLst/>
              <a:cxnLst/>
              <a:rect l="l" t="t" r="r" b="b"/>
              <a:pathLst>
                <a:path w="1268338" h="1640468">
                  <a:moveTo>
                    <a:pt x="82605" y="0"/>
                  </a:moveTo>
                  <a:lnTo>
                    <a:pt x="1185733" y="0"/>
                  </a:lnTo>
                  <a:cubicBezTo>
                    <a:pt x="1207642" y="0"/>
                    <a:pt x="1228652" y="8703"/>
                    <a:pt x="1244144" y="24194"/>
                  </a:cubicBezTo>
                  <a:cubicBezTo>
                    <a:pt x="1259635" y="39686"/>
                    <a:pt x="1268338" y="60696"/>
                    <a:pt x="1268338" y="82605"/>
                  </a:cubicBezTo>
                  <a:lnTo>
                    <a:pt x="1268338" y="1557863"/>
                  </a:lnTo>
                  <a:cubicBezTo>
                    <a:pt x="1268338" y="1579771"/>
                    <a:pt x="1259635" y="1600782"/>
                    <a:pt x="1244144" y="1616273"/>
                  </a:cubicBezTo>
                  <a:cubicBezTo>
                    <a:pt x="1228652" y="1631765"/>
                    <a:pt x="1207642" y="1640468"/>
                    <a:pt x="1185733" y="1640468"/>
                  </a:cubicBezTo>
                  <a:lnTo>
                    <a:pt x="82605" y="1640468"/>
                  </a:lnTo>
                  <a:cubicBezTo>
                    <a:pt x="60696" y="1640468"/>
                    <a:pt x="39686" y="1631765"/>
                    <a:pt x="24194" y="1616273"/>
                  </a:cubicBezTo>
                  <a:cubicBezTo>
                    <a:pt x="8703" y="1600782"/>
                    <a:pt x="0" y="1579771"/>
                    <a:pt x="0" y="1557863"/>
                  </a:cubicBezTo>
                  <a:lnTo>
                    <a:pt x="0" y="82605"/>
                  </a:lnTo>
                  <a:cubicBezTo>
                    <a:pt x="0" y="60696"/>
                    <a:pt x="8703" y="39686"/>
                    <a:pt x="24194" y="24194"/>
                  </a:cubicBezTo>
                  <a:cubicBezTo>
                    <a:pt x="39686" y="8703"/>
                    <a:pt x="60696" y="0"/>
                    <a:pt x="82605" y="0"/>
                  </a:cubicBezTo>
                  <a:close/>
                </a:path>
              </a:pathLst>
            </a:custGeom>
            <a:solidFill>
              <a:srgbClr val="DD9C4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268338" cy="1678568"/>
            </a:xfrm>
            <a:prstGeom prst="rect">
              <a:avLst/>
            </a:prstGeom>
          </p:spPr>
          <p:txBody>
            <a:bodyPr lIns="30648" tIns="30648" rIns="30648" bIns="3064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3549839" y="850695"/>
            <a:ext cx="2685753" cy="1611452"/>
          </a:xfrm>
          <a:custGeom>
            <a:avLst/>
            <a:gdLst/>
            <a:ahLst/>
            <a:cxnLst/>
            <a:rect l="l" t="t" r="r" b="b"/>
            <a:pathLst>
              <a:path w="2685753" h="1611452">
                <a:moveTo>
                  <a:pt x="0" y="0"/>
                </a:moveTo>
                <a:lnTo>
                  <a:pt x="2685753" y="0"/>
                </a:lnTo>
                <a:lnTo>
                  <a:pt x="2685753" y="1611452"/>
                </a:lnTo>
                <a:lnTo>
                  <a:pt x="0" y="161145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794382" y="507255"/>
            <a:ext cx="8308736" cy="229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uk-UA" sz="8333" b="1" dirty="0">
                <a:solidFill>
                  <a:srgbClr val="000000"/>
                </a:solidFill>
                <a:latin typeface="Yearbook Solid"/>
              </a:rPr>
              <a:t>Анотація</a:t>
            </a:r>
            <a:r>
              <a:rPr lang="uk-UA" sz="8333" dirty="0">
                <a:solidFill>
                  <a:srgbClr val="000000"/>
                </a:solidFill>
                <a:latin typeface="Yearbook Solid"/>
              </a:rPr>
              <a:t> до дисципліни</a:t>
            </a:r>
            <a:endParaRPr lang="en-US" sz="8333" dirty="0">
              <a:solidFill>
                <a:srgbClr val="000000"/>
              </a:solidFill>
              <a:latin typeface="Yearbook Soli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42307" y="3086196"/>
            <a:ext cx="8499025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4800" i="1" dirty="0">
                <a:solidFill>
                  <a:srgbClr val="2B2125"/>
                </a:solidFill>
                <a:latin typeface="Trebuchet MS"/>
              </a:rPr>
              <a:t>Предмет вивчення навчальної дисципліни - сформувати уявлення про специфіку, напрямки сфери рекреації; скласти уявлення про закономірності розвитку оздоровчого ефекту занять фізичною культурою.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480225" y="-8302241"/>
            <a:ext cx="3327549" cy="19062697"/>
            <a:chOff x="0" y="0"/>
            <a:chExt cx="876392" cy="50206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6392" cy="5020628"/>
            </a:xfrm>
            <a:custGeom>
              <a:avLst/>
              <a:gdLst/>
              <a:ahLst/>
              <a:cxnLst/>
              <a:rect l="l" t="t" r="r" b="b"/>
              <a:pathLst>
                <a:path w="876392" h="5020628">
                  <a:moveTo>
                    <a:pt x="0" y="0"/>
                  </a:moveTo>
                  <a:lnTo>
                    <a:pt x="876392" y="0"/>
                  </a:lnTo>
                  <a:lnTo>
                    <a:pt x="876392" y="5020628"/>
                  </a:lnTo>
                  <a:lnTo>
                    <a:pt x="0" y="502062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6392" cy="5058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17312" y="3375297"/>
            <a:ext cx="5397802" cy="6645729"/>
            <a:chOff x="0" y="0"/>
            <a:chExt cx="2184921" cy="2790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4921" cy="2790491"/>
            </a:xfrm>
            <a:custGeom>
              <a:avLst/>
              <a:gdLst/>
              <a:ahLst/>
              <a:cxnLst/>
              <a:rect l="l" t="t" r="r" b="b"/>
              <a:pathLst>
                <a:path w="2184921" h="2790491">
                  <a:moveTo>
                    <a:pt x="51467" y="0"/>
                  </a:moveTo>
                  <a:lnTo>
                    <a:pt x="2133454" y="0"/>
                  </a:lnTo>
                  <a:cubicBezTo>
                    <a:pt x="2147104" y="0"/>
                    <a:pt x="2160195" y="5422"/>
                    <a:pt x="2169847" y="15074"/>
                  </a:cubicBezTo>
                  <a:cubicBezTo>
                    <a:pt x="2179499" y="24726"/>
                    <a:pt x="2184921" y="37817"/>
                    <a:pt x="2184921" y="51467"/>
                  </a:cubicBezTo>
                  <a:lnTo>
                    <a:pt x="2184921" y="2739024"/>
                  </a:lnTo>
                  <a:cubicBezTo>
                    <a:pt x="2184921" y="2767449"/>
                    <a:pt x="2161878" y="2790491"/>
                    <a:pt x="2133454" y="2790491"/>
                  </a:cubicBezTo>
                  <a:lnTo>
                    <a:pt x="51467" y="2790491"/>
                  </a:lnTo>
                  <a:cubicBezTo>
                    <a:pt x="23043" y="2790491"/>
                    <a:pt x="0" y="2767449"/>
                    <a:pt x="0" y="2739024"/>
                  </a:cubicBezTo>
                  <a:lnTo>
                    <a:pt x="0" y="51467"/>
                  </a:lnTo>
                  <a:cubicBezTo>
                    <a:pt x="0" y="23043"/>
                    <a:pt x="23043" y="0"/>
                    <a:pt x="51467" y="0"/>
                  </a:cubicBezTo>
                  <a:close/>
                </a:path>
              </a:pathLst>
            </a:custGeom>
            <a:solidFill>
              <a:srgbClr val="DD9C4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84921" cy="2828591"/>
            </a:xfrm>
            <a:prstGeom prst="rect">
              <a:avLst/>
            </a:prstGeom>
          </p:spPr>
          <p:txBody>
            <a:bodyPr lIns="22961" tIns="22961" rIns="22961" bIns="229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282253" y="3040087"/>
            <a:ext cx="5257800" cy="6980939"/>
          </a:xfrm>
          <a:custGeom>
            <a:avLst/>
            <a:gdLst/>
            <a:ahLst/>
            <a:cxnLst/>
            <a:rect l="l" t="t" r="r" b="b"/>
            <a:pathLst>
              <a:path w="5882959" h="7817886">
                <a:moveTo>
                  <a:pt x="0" y="0"/>
                </a:moveTo>
                <a:lnTo>
                  <a:pt x="5882959" y="0"/>
                </a:lnTo>
                <a:lnTo>
                  <a:pt x="5882959" y="7817886"/>
                </a:lnTo>
                <a:lnTo>
                  <a:pt x="0" y="781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17731" y="-8115300"/>
            <a:ext cx="10830275" cy="10830275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6" y="0"/>
                </a:lnTo>
                <a:lnTo>
                  <a:pt x="10830276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42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82162" y="-7937393"/>
            <a:ext cx="10830275" cy="10830275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42000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6983" y="559948"/>
            <a:ext cx="17858691" cy="1495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75"/>
              </a:lnSpc>
            </a:pPr>
            <a:r>
              <a:rPr lang="uk-UA" sz="10636" dirty="0">
                <a:solidFill>
                  <a:srgbClr val="FFFFFF"/>
                </a:solidFill>
                <a:latin typeface="Yearbook Solid"/>
              </a:rPr>
              <a:t>Мета вивчення дисципліни:</a:t>
            </a:r>
            <a:endParaRPr lang="en-US" sz="10636" dirty="0">
              <a:solidFill>
                <a:srgbClr val="FFFFFF"/>
              </a:solidFill>
              <a:latin typeface="Yearbook Soli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2709" y="4305300"/>
            <a:ext cx="104775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4800" i="1" dirty="0">
                <a:solidFill>
                  <a:srgbClr val="2B2125"/>
                </a:solidFill>
                <a:latin typeface="Trebuchet MS"/>
              </a:rPr>
              <a:t>Сформувати необхідні знання, уміння і навички використання засобів фізичної культури у сфері </a:t>
            </a:r>
            <a:r>
              <a:rPr lang="uk-UA" sz="4800" i="1" dirty="0" err="1">
                <a:solidFill>
                  <a:srgbClr val="2B2125"/>
                </a:solidFill>
                <a:latin typeface="Trebuchet MS"/>
              </a:rPr>
              <a:t>оздоровчо</a:t>
            </a:r>
            <a:r>
              <a:rPr lang="uk-UA" sz="4800" i="1" dirty="0">
                <a:solidFill>
                  <a:srgbClr val="2B2125"/>
                </a:solidFill>
                <a:latin typeface="Trebuchet MS"/>
              </a:rPr>
              <a:t>-рекреаційної рухової активності з різним контингентом населення.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16179" y="-271638"/>
            <a:ext cx="10759770" cy="10784131"/>
            <a:chOff x="0" y="0"/>
            <a:chExt cx="2833849" cy="28402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849" cy="2840265"/>
            </a:xfrm>
            <a:custGeom>
              <a:avLst/>
              <a:gdLst/>
              <a:ahLst/>
              <a:cxnLst/>
              <a:rect l="l" t="t" r="r" b="b"/>
              <a:pathLst>
                <a:path w="2833849" h="2840265">
                  <a:moveTo>
                    <a:pt x="0" y="0"/>
                  </a:moveTo>
                  <a:lnTo>
                    <a:pt x="2833849" y="0"/>
                  </a:lnTo>
                  <a:lnTo>
                    <a:pt x="2833849" y="2840265"/>
                  </a:lnTo>
                  <a:lnTo>
                    <a:pt x="0" y="2840265"/>
                  </a:lnTo>
                  <a:close/>
                </a:path>
              </a:pathLst>
            </a:custGeom>
            <a:solidFill>
              <a:srgbClr val="140F0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33849" cy="2878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416179" y="-271638"/>
            <a:ext cx="10830275" cy="10830275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6"/>
                </a:lnTo>
                <a:lnTo>
                  <a:pt x="0" y="1083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517897" y="1547590"/>
            <a:ext cx="9283359" cy="7145676"/>
            <a:chOff x="0" y="0"/>
            <a:chExt cx="4814459" cy="37058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4458" cy="3705831"/>
            </a:xfrm>
            <a:custGeom>
              <a:avLst/>
              <a:gdLst/>
              <a:ahLst/>
              <a:cxnLst/>
              <a:rect l="l" t="t" r="r" b="b"/>
              <a:pathLst>
                <a:path w="4814458" h="3705831">
                  <a:moveTo>
                    <a:pt x="25853" y="0"/>
                  </a:moveTo>
                  <a:lnTo>
                    <a:pt x="4788606" y="0"/>
                  </a:lnTo>
                  <a:cubicBezTo>
                    <a:pt x="4795462" y="0"/>
                    <a:pt x="4802038" y="2724"/>
                    <a:pt x="4806886" y="7572"/>
                  </a:cubicBezTo>
                  <a:cubicBezTo>
                    <a:pt x="4811735" y="12420"/>
                    <a:pt x="4814458" y="18996"/>
                    <a:pt x="4814458" y="25853"/>
                  </a:cubicBezTo>
                  <a:lnTo>
                    <a:pt x="4814458" y="3679978"/>
                  </a:lnTo>
                  <a:cubicBezTo>
                    <a:pt x="4814458" y="3694256"/>
                    <a:pt x="4802884" y="3705831"/>
                    <a:pt x="4788606" y="3705831"/>
                  </a:cubicBezTo>
                  <a:lnTo>
                    <a:pt x="25853" y="3705831"/>
                  </a:lnTo>
                  <a:cubicBezTo>
                    <a:pt x="18996" y="3705831"/>
                    <a:pt x="12420" y="3703107"/>
                    <a:pt x="7572" y="3698259"/>
                  </a:cubicBezTo>
                  <a:cubicBezTo>
                    <a:pt x="2724" y="3693410"/>
                    <a:pt x="0" y="3686835"/>
                    <a:pt x="0" y="3679978"/>
                  </a:cubicBezTo>
                  <a:lnTo>
                    <a:pt x="0" y="25853"/>
                  </a:lnTo>
                  <a:cubicBezTo>
                    <a:pt x="0" y="18996"/>
                    <a:pt x="2724" y="12420"/>
                    <a:pt x="7572" y="7572"/>
                  </a:cubicBezTo>
                  <a:cubicBezTo>
                    <a:pt x="12420" y="2724"/>
                    <a:pt x="18996" y="0"/>
                    <a:pt x="25853" y="0"/>
                  </a:cubicBezTo>
                  <a:close/>
                </a:path>
              </a:pathLst>
            </a:custGeom>
            <a:solidFill>
              <a:srgbClr val="A84F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4459" cy="3743931"/>
            </a:xfrm>
            <a:prstGeom prst="rect">
              <a:avLst/>
            </a:prstGeom>
          </p:spPr>
          <p:txBody>
            <a:bodyPr lIns="30648" tIns="30648" rIns="30648" bIns="3064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63742" y="3209507"/>
            <a:ext cx="7861330" cy="5887627"/>
            <a:chOff x="0" y="0"/>
            <a:chExt cx="1871285" cy="12537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1285" cy="1253749"/>
            </a:xfrm>
            <a:custGeom>
              <a:avLst/>
              <a:gdLst/>
              <a:ahLst/>
              <a:cxnLst/>
              <a:rect l="l" t="t" r="r" b="b"/>
              <a:pathLst>
                <a:path w="1871285" h="1253749">
                  <a:moveTo>
                    <a:pt x="42496" y="0"/>
                  </a:moveTo>
                  <a:lnTo>
                    <a:pt x="1828790" y="0"/>
                  </a:lnTo>
                  <a:cubicBezTo>
                    <a:pt x="1840060" y="0"/>
                    <a:pt x="1850869" y="4477"/>
                    <a:pt x="1858839" y="12447"/>
                  </a:cubicBezTo>
                  <a:cubicBezTo>
                    <a:pt x="1866808" y="20416"/>
                    <a:pt x="1871285" y="31225"/>
                    <a:pt x="1871285" y="42496"/>
                  </a:cubicBezTo>
                  <a:lnTo>
                    <a:pt x="1871285" y="1211253"/>
                  </a:lnTo>
                  <a:cubicBezTo>
                    <a:pt x="1871285" y="1222524"/>
                    <a:pt x="1866808" y="1233333"/>
                    <a:pt x="1858839" y="1241303"/>
                  </a:cubicBezTo>
                  <a:cubicBezTo>
                    <a:pt x="1850869" y="1249272"/>
                    <a:pt x="1840060" y="1253749"/>
                    <a:pt x="1828790" y="1253749"/>
                  </a:cubicBezTo>
                  <a:lnTo>
                    <a:pt x="42496" y="1253749"/>
                  </a:lnTo>
                  <a:cubicBezTo>
                    <a:pt x="31225" y="1253749"/>
                    <a:pt x="20416" y="1249272"/>
                    <a:pt x="12447" y="1241303"/>
                  </a:cubicBezTo>
                  <a:cubicBezTo>
                    <a:pt x="4477" y="1233333"/>
                    <a:pt x="0" y="1222524"/>
                    <a:pt x="0" y="1211253"/>
                  </a:cubicBezTo>
                  <a:lnTo>
                    <a:pt x="0" y="42496"/>
                  </a:lnTo>
                  <a:cubicBezTo>
                    <a:pt x="0" y="31225"/>
                    <a:pt x="4477" y="20416"/>
                    <a:pt x="12447" y="12447"/>
                  </a:cubicBezTo>
                  <a:cubicBezTo>
                    <a:pt x="20416" y="4477"/>
                    <a:pt x="31225" y="0"/>
                    <a:pt x="42496" y="0"/>
                  </a:cubicBezTo>
                  <a:close/>
                </a:path>
              </a:pathLst>
            </a:custGeom>
            <a:solidFill>
              <a:srgbClr val="140F0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71285" cy="1291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90142" y="1949276"/>
            <a:ext cx="6677458" cy="6607575"/>
          </a:xfrm>
          <a:custGeom>
            <a:avLst/>
            <a:gdLst/>
            <a:ahLst/>
            <a:cxnLst/>
            <a:rect l="l" t="t" r="r" b="b"/>
            <a:pathLst>
              <a:path w="6504629" h="6268837">
                <a:moveTo>
                  <a:pt x="0" y="0"/>
                </a:moveTo>
                <a:lnTo>
                  <a:pt x="6504630" y="0"/>
                </a:lnTo>
                <a:lnTo>
                  <a:pt x="6504630" y="6268836"/>
                </a:lnTo>
                <a:lnTo>
                  <a:pt x="0" y="62688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851950" y="237062"/>
            <a:ext cx="7741913" cy="2540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9"/>
              </a:lnSpc>
            </a:pPr>
            <a:r>
              <a:rPr lang="uk-UA" sz="9235" dirty="0">
                <a:solidFill>
                  <a:srgbClr val="000000"/>
                </a:solidFill>
                <a:latin typeface="Yearbook Outline"/>
              </a:rPr>
              <a:t>Основні завдання:</a:t>
            </a:r>
            <a:endParaRPr lang="en-US" sz="9235" dirty="0">
              <a:solidFill>
                <a:srgbClr val="000000"/>
              </a:solidFill>
              <a:latin typeface="Yearbook Outlin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377809" y="3570871"/>
            <a:ext cx="6690193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600" dirty="0">
                <a:solidFill>
                  <a:srgbClr val="FFFFFF"/>
                </a:solidFill>
                <a:latin typeface="Trebuchet MS"/>
              </a:rPr>
              <a:t>допомога студентам в ознайомленні з сучасними технологіями організованої рухової активності різних груп населення під час дозвілля задля відновлення працездатності, збереження здоров’я та покращання якості життя.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723919" y="-8158587"/>
            <a:ext cx="3227507" cy="18675348"/>
            <a:chOff x="0" y="0"/>
            <a:chExt cx="876392" cy="50206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6392" cy="5020628"/>
            </a:xfrm>
            <a:custGeom>
              <a:avLst/>
              <a:gdLst/>
              <a:ahLst/>
              <a:cxnLst/>
              <a:rect l="l" t="t" r="r" b="b"/>
              <a:pathLst>
                <a:path w="876392" h="5020628">
                  <a:moveTo>
                    <a:pt x="0" y="0"/>
                  </a:moveTo>
                  <a:lnTo>
                    <a:pt x="876392" y="0"/>
                  </a:lnTo>
                  <a:lnTo>
                    <a:pt x="876392" y="5020628"/>
                  </a:lnTo>
                  <a:lnTo>
                    <a:pt x="0" y="502062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6392" cy="5058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80209" y="3441871"/>
            <a:ext cx="6240991" cy="6426029"/>
            <a:chOff x="0" y="0"/>
            <a:chExt cx="2184921" cy="2790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4921" cy="2790491"/>
            </a:xfrm>
            <a:custGeom>
              <a:avLst/>
              <a:gdLst/>
              <a:ahLst/>
              <a:cxnLst/>
              <a:rect l="l" t="t" r="r" b="b"/>
              <a:pathLst>
                <a:path w="2184921" h="2790491">
                  <a:moveTo>
                    <a:pt x="51467" y="0"/>
                  </a:moveTo>
                  <a:lnTo>
                    <a:pt x="2133454" y="0"/>
                  </a:lnTo>
                  <a:cubicBezTo>
                    <a:pt x="2147104" y="0"/>
                    <a:pt x="2160195" y="5422"/>
                    <a:pt x="2169847" y="15074"/>
                  </a:cubicBezTo>
                  <a:cubicBezTo>
                    <a:pt x="2179499" y="24726"/>
                    <a:pt x="2184921" y="37817"/>
                    <a:pt x="2184921" y="51467"/>
                  </a:cubicBezTo>
                  <a:lnTo>
                    <a:pt x="2184921" y="2739024"/>
                  </a:lnTo>
                  <a:cubicBezTo>
                    <a:pt x="2184921" y="2767449"/>
                    <a:pt x="2161878" y="2790491"/>
                    <a:pt x="2133454" y="2790491"/>
                  </a:cubicBezTo>
                  <a:lnTo>
                    <a:pt x="51467" y="2790491"/>
                  </a:lnTo>
                  <a:cubicBezTo>
                    <a:pt x="23043" y="2790491"/>
                    <a:pt x="0" y="2767449"/>
                    <a:pt x="0" y="2739024"/>
                  </a:cubicBezTo>
                  <a:lnTo>
                    <a:pt x="0" y="51467"/>
                  </a:lnTo>
                  <a:cubicBezTo>
                    <a:pt x="0" y="23043"/>
                    <a:pt x="23043" y="0"/>
                    <a:pt x="51467" y="0"/>
                  </a:cubicBezTo>
                  <a:close/>
                </a:path>
              </a:pathLst>
            </a:custGeom>
            <a:solidFill>
              <a:srgbClr val="F5CAB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84921" cy="2828591"/>
            </a:xfrm>
            <a:prstGeom prst="rect">
              <a:avLst/>
            </a:prstGeom>
          </p:spPr>
          <p:txBody>
            <a:bodyPr lIns="22961" tIns="22961" rIns="22961" bIns="229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2400" y="-7937392"/>
            <a:ext cx="10290526" cy="10642494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6" y="0"/>
                </a:lnTo>
                <a:lnTo>
                  <a:pt x="10830276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82162" y="-7937393"/>
            <a:ext cx="10830275" cy="10830275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92000" y="2705101"/>
            <a:ext cx="3657600" cy="7162800"/>
          </a:xfrm>
          <a:custGeom>
            <a:avLst/>
            <a:gdLst/>
            <a:ahLst/>
            <a:cxnLst/>
            <a:rect l="l" t="t" r="r" b="b"/>
            <a:pathLst>
              <a:path w="4073845" h="7561661">
                <a:moveTo>
                  <a:pt x="0" y="0"/>
                </a:moveTo>
                <a:lnTo>
                  <a:pt x="4073845" y="0"/>
                </a:lnTo>
                <a:lnTo>
                  <a:pt x="4073845" y="7561661"/>
                </a:lnTo>
                <a:lnTo>
                  <a:pt x="0" y="756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304800" y="451756"/>
            <a:ext cx="19583400" cy="1495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75"/>
              </a:lnSpc>
            </a:pPr>
            <a:r>
              <a:rPr lang="uk-UA" sz="9600" dirty="0">
                <a:solidFill>
                  <a:srgbClr val="FFFFFF"/>
                </a:solidFill>
                <a:latin typeface="Yearbook Solid"/>
              </a:rPr>
              <a:t>Формування </a:t>
            </a:r>
            <a:r>
              <a:rPr lang="uk-UA" sz="9600" dirty="0" err="1">
                <a:solidFill>
                  <a:srgbClr val="FFFFFF"/>
                </a:solidFill>
                <a:latin typeface="Yearbook Solid"/>
              </a:rPr>
              <a:t>компетентностей</a:t>
            </a:r>
            <a:r>
              <a:rPr lang="uk-UA" sz="9600" dirty="0">
                <a:solidFill>
                  <a:srgbClr val="FFFFFF"/>
                </a:solidFill>
                <a:latin typeface="Yearbook Solid"/>
              </a:rPr>
              <a:t>:</a:t>
            </a:r>
            <a:endParaRPr lang="en-US" sz="9600" dirty="0">
              <a:solidFill>
                <a:srgbClr val="FFFFFF"/>
              </a:solidFill>
              <a:latin typeface="Yearbook Soli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9387" y="3441871"/>
            <a:ext cx="9975969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75"/>
              </a:lnSpc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2B2125"/>
                </a:solidFill>
                <a:latin typeface="Trebuchet MS"/>
              </a:rPr>
              <a:t>Здатність впроваджувати у практичну діяльність результати наукових досліджень, спрямованих на вирішення прикладних завдань фізичної культури і спорту;</a:t>
            </a:r>
            <a:r>
              <a:rPr lang="uk-UA" sz="3200" dirty="0">
                <a:solidFill>
                  <a:srgbClr val="2B2125"/>
                </a:solidFill>
                <a:latin typeface="Trebuchet MS"/>
              </a:rPr>
              <a:t> здатність самостійно проводити навчальні заняття з фізичної культури з дітьми дошкільного, шкільного віку та учнями в загальноосвітніх установах, освітніх закладах середньої освіти, проводити позакласну спортивно-масову, організаційну та навчально-методичну роботу у сфері фізкультурно-оздоровчої роботи у навчальних закладах, закладах фітнесу, рекреації та фізичної реабілітації.</a:t>
            </a:r>
            <a:endParaRPr lang="en-US" sz="3200" dirty="0">
              <a:solidFill>
                <a:srgbClr val="2B2125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815387" y="-7815387"/>
            <a:ext cx="2892882" cy="18523657"/>
            <a:chOff x="0" y="0"/>
            <a:chExt cx="876392" cy="50206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6392" cy="5020628"/>
            </a:xfrm>
            <a:custGeom>
              <a:avLst/>
              <a:gdLst/>
              <a:ahLst/>
              <a:cxnLst/>
              <a:rect l="l" t="t" r="r" b="b"/>
              <a:pathLst>
                <a:path w="876392" h="5020628">
                  <a:moveTo>
                    <a:pt x="0" y="0"/>
                  </a:moveTo>
                  <a:lnTo>
                    <a:pt x="876392" y="0"/>
                  </a:lnTo>
                  <a:lnTo>
                    <a:pt x="876392" y="5020628"/>
                  </a:lnTo>
                  <a:lnTo>
                    <a:pt x="0" y="502062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76392" cy="5058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57378" y="3238499"/>
            <a:ext cx="5630621" cy="6606755"/>
            <a:chOff x="0" y="0"/>
            <a:chExt cx="2184921" cy="2790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4921" cy="2790491"/>
            </a:xfrm>
            <a:custGeom>
              <a:avLst/>
              <a:gdLst/>
              <a:ahLst/>
              <a:cxnLst/>
              <a:rect l="l" t="t" r="r" b="b"/>
              <a:pathLst>
                <a:path w="2184921" h="2790491">
                  <a:moveTo>
                    <a:pt x="51467" y="0"/>
                  </a:moveTo>
                  <a:lnTo>
                    <a:pt x="2133454" y="0"/>
                  </a:lnTo>
                  <a:cubicBezTo>
                    <a:pt x="2147104" y="0"/>
                    <a:pt x="2160195" y="5422"/>
                    <a:pt x="2169847" y="15074"/>
                  </a:cubicBezTo>
                  <a:cubicBezTo>
                    <a:pt x="2179499" y="24726"/>
                    <a:pt x="2184921" y="37817"/>
                    <a:pt x="2184921" y="51467"/>
                  </a:cubicBezTo>
                  <a:lnTo>
                    <a:pt x="2184921" y="2739024"/>
                  </a:lnTo>
                  <a:cubicBezTo>
                    <a:pt x="2184921" y="2767449"/>
                    <a:pt x="2161878" y="2790491"/>
                    <a:pt x="2133454" y="2790491"/>
                  </a:cubicBezTo>
                  <a:lnTo>
                    <a:pt x="51467" y="2790491"/>
                  </a:lnTo>
                  <a:cubicBezTo>
                    <a:pt x="23043" y="2790491"/>
                    <a:pt x="0" y="2767449"/>
                    <a:pt x="0" y="2739024"/>
                  </a:cubicBezTo>
                  <a:lnTo>
                    <a:pt x="0" y="51467"/>
                  </a:lnTo>
                  <a:cubicBezTo>
                    <a:pt x="0" y="23043"/>
                    <a:pt x="23043" y="0"/>
                    <a:pt x="51467" y="0"/>
                  </a:cubicBezTo>
                  <a:close/>
                </a:path>
              </a:pathLst>
            </a:custGeom>
            <a:solidFill>
              <a:srgbClr val="A8244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84921" cy="2828591"/>
            </a:xfrm>
            <a:prstGeom prst="rect">
              <a:avLst/>
            </a:prstGeom>
          </p:spPr>
          <p:txBody>
            <a:bodyPr lIns="22961" tIns="22961" rIns="22961" bIns="2296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-7937393"/>
            <a:ext cx="10442926" cy="10639051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6" y="0"/>
                </a:lnTo>
                <a:lnTo>
                  <a:pt x="10830276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10790" y="-1193221"/>
            <a:ext cx="6353437" cy="3936893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5"/>
                </a:lnTo>
                <a:lnTo>
                  <a:pt x="0" y="1083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657378" y="3273836"/>
            <a:ext cx="5866275" cy="6354116"/>
          </a:xfrm>
          <a:custGeom>
            <a:avLst/>
            <a:gdLst/>
            <a:ahLst/>
            <a:cxnLst/>
            <a:rect l="l" t="t" r="r" b="b"/>
            <a:pathLst>
              <a:path w="5719804" h="5965897">
                <a:moveTo>
                  <a:pt x="0" y="0"/>
                </a:moveTo>
                <a:lnTo>
                  <a:pt x="5719804" y="0"/>
                </a:lnTo>
                <a:lnTo>
                  <a:pt x="5719804" y="5965897"/>
                </a:lnTo>
                <a:lnTo>
                  <a:pt x="0" y="59658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64893"/>
            <a:ext cx="18697622" cy="2945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75"/>
              </a:lnSpc>
            </a:pPr>
            <a:r>
              <a:rPr lang="uk-UA" sz="10636" dirty="0">
                <a:solidFill>
                  <a:srgbClr val="FFFFFF"/>
                </a:solidFill>
                <a:latin typeface="Yearbook Solid"/>
              </a:rPr>
              <a:t>Очікувані результати навчання:</a:t>
            </a:r>
            <a:endParaRPr lang="en-US" sz="10636" dirty="0">
              <a:solidFill>
                <a:srgbClr val="FFFFFF"/>
              </a:solidFill>
              <a:latin typeface="Yearbook Soli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9724" y="3197602"/>
            <a:ext cx="12192000" cy="6430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75"/>
              </a:lnSpc>
            </a:pPr>
            <a:r>
              <a:rPr lang="uk-UA" sz="2800" b="1" dirty="0">
                <a:solidFill>
                  <a:srgbClr val="2B2125"/>
                </a:solidFill>
                <a:latin typeface="Trebuchet MS"/>
              </a:rPr>
              <a:t>Студент повинен знати: </a:t>
            </a:r>
            <a:r>
              <a:rPr lang="uk-UA" sz="2800" dirty="0">
                <a:solidFill>
                  <a:srgbClr val="2B2125"/>
                </a:solidFill>
                <a:latin typeface="Trebuchet MS"/>
              </a:rPr>
              <a:t>специфіку, структуру, напрямки сфери рекреації, що має задовільнити різні фізкультурні та дозвільні інтереси населення; теоретичні основи </a:t>
            </a:r>
            <a:r>
              <a:rPr lang="uk-UA" sz="2800" dirty="0" err="1">
                <a:solidFill>
                  <a:srgbClr val="2B2125"/>
                </a:solidFill>
                <a:latin typeface="Trebuchet MS"/>
              </a:rPr>
              <a:t>оздоровчо</a:t>
            </a:r>
            <a:r>
              <a:rPr lang="uk-UA" sz="2800" dirty="0">
                <a:solidFill>
                  <a:srgbClr val="2B2125"/>
                </a:solidFill>
                <a:latin typeface="Trebuchet MS"/>
              </a:rPr>
              <a:t>-рекреаційної рухової активності; закономірності розвитку оздоровчого ефекту занять;  методику проведення занять оздоровчого напрямку для людей з ризиком розвитку найбільш поширених захворювань та фізичними вадами.</a:t>
            </a:r>
          </a:p>
          <a:p>
            <a:pPr>
              <a:lnSpc>
                <a:spcPts val="3575"/>
              </a:lnSpc>
            </a:pPr>
            <a:r>
              <a:rPr lang="uk-UA" sz="2800" b="1" dirty="0">
                <a:solidFill>
                  <a:srgbClr val="2B2125"/>
                </a:solidFill>
                <a:latin typeface="Trebuchet MS"/>
              </a:rPr>
              <a:t>вміти:  </a:t>
            </a:r>
            <a:r>
              <a:rPr lang="uk-UA" sz="2800" dirty="0">
                <a:solidFill>
                  <a:srgbClr val="2B2125"/>
                </a:solidFill>
                <a:latin typeface="Trebuchet MS"/>
              </a:rPr>
              <a:t>використовувати технології проведення рекреаційно-оздоровчих занять; вміти визначати раціональний зміст й обсяг рухової активності, проводити контроль за оздоровчим ефектом занять; вміти проводити ЛФК, рекреаційні ігри, оздоровчі види гімнастики; підбирати та застосовувати </a:t>
            </a:r>
            <a:r>
              <a:rPr lang="uk-UA" sz="2800" dirty="0" err="1">
                <a:solidFill>
                  <a:srgbClr val="2B2125"/>
                </a:solidFill>
                <a:latin typeface="Trebuchet MS"/>
              </a:rPr>
              <a:t>оздоровчо</a:t>
            </a:r>
            <a:r>
              <a:rPr lang="uk-UA" sz="2800" dirty="0">
                <a:solidFill>
                  <a:srgbClr val="2B2125"/>
                </a:solidFill>
                <a:latin typeface="Trebuchet MS"/>
              </a:rPr>
              <a:t>-реабілітаційні заходи у сучасному суспільстві; розробляти та впроваджувати методики, рекомендації та принципи </a:t>
            </a:r>
            <a:r>
              <a:rPr lang="uk-UA" sz="2800" dirty="0" err="1">
                <a:solidFill>
                  <a:srgbClr val="2B2125"/>
                </a:solidFill>
                <a:latin typeface="Trebuchet MS"/>
              </a:rPr>
              <a:t>оздоровчо</a:t>
            </a:r>
            <a:r>
              <a:rPr lang="uk-UA" sz="2800" dirty="0">
                <a:solidFill>
                  <a:srgbClr val="2B2125"/>
                </a:solidFill>
                <a:latin typeface="Trebuchet MS"/>
              </a:rPr>
              <a:t>-рекреаційних занять, ігор тощо.</a:t>
            </a:r>
            <a:endParaRPr lang="en-US" sz="2800" dirty="0">
              <a:solidFill>
                <a:srgbClr val="2B2125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21284" y="-147356"/>
            <a:ext cx="11208782" cy="10830275"/>
          </a:xfrm>
          <a:custGeom>
            <a:avLst/>
            <a:gdLst/>
            <a:ahLst/>
            <a:cxnLst/>
            <a:rect l="l" t="t" r="r" b="b"/>
            <a:pathLst>
              <a:path w="10830275" h="10830275">
                <a:moveTo>
                  <a:pt x="0" y="0"/>
                </a:moveTo>
                <a:lnTo>
                  <a:pt x="10830275" y="0"/>
                </a:lnTo>
                <a:lnTo>
                  <a:pt x="10830275" y="10830276"/>
                </a:lnTo>
                <a:lnTo>
                  <a:pt x="0" y="1083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42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8111" y="6048596"/>
            <a:ext cx="101874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6600" b="1" dirty="0">
                <a:solidFill>
                  <a:srgbClr val="FFFFFF"/>
                </a:solidFill>
                <a:latin typeface="Yearbook Solid"/>
              </a:rPr>
              <a:t>Інформаційний обсяг навчальної дисципліни:</a:t>
            </a:r>
            <a:endParaRPr lang="en-US" sz="6600" b="1" dirty="0">
              <a:solidFill>
                <a:srgbClr val="FFFFFF"/>
              </a:solidFill>
              <a:latin typeface="Yearbook Soli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363200" y="0"/>
            <a:ext cx="7924800" cy="10535566"/>
            <a:chOff x="0" y="0"/>
            <a:chExt cx="2833849" cy="28402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3849" cy="2840265"/>
            </a:xfrm>
            <a:custGeom>
              <a:avLst/>
              <a:gdLst/>
              <a:ahLst/>
              <a:cxnLst/>
              <a:rect l="l" t="t" r="r" b="b"/>
              <a:pathLst>
                <a:path w="2833849" h="2840265">
                  <a:moveTo>
                    <a:pt x="0" y="0"/>
                  </a:moveTo>
                  <a:lnTo>
                    <a:pt x="2833849" y="0"/>
                  </a:lnTo>
                  <a:lnTo>
                    <a:pt x="2833849" y="2840265"/>
                  </a:lnTo>
                  <a:lnTo>
                    <a:pt x="0" y="2840265"/>
                  </a:lnTo>
                  <a:close/>
                </a:path>
              </a:pathLst>
            </a:custGeom>
            <a:solidFill>
              <a:srgbClr val="ECE4D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33849" cy="2878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7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22303" y="719358"/>
            <a:ext cx="7924800" cy="909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r>
              <a:rPr lang="ru-RU" sz="2553" b="1" u="sng" dirty="0">
                <a:solidFill>
                  <a:srgbClr val="2B2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Тема 1.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Класифікація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програм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сучасних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технологій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оздоровчорекреаційної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рухової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активності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.</a:t>
            </a:r>
          </a:p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r>
              <a:rPr lang="ru-RU" sz="2553" u="sng" dirty="0">
                <a:solidFill>
                  <a:srgbClr val="2B2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Тема 2.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Фізкультурно-оздоровча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робота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учнів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поза школою.  </a:t>
            </a:r>
          </a:p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r>
              <a:rPr lang="ru-RU" sz="2553" u="sng" dirty="0">
                <a:solidFill>
                  <a:srgbClr val="2B2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Тема 3.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Технологія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проведення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та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зміст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занять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рекреаційно-оздоровчою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руховою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активністю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з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різними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верствами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населення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.</a:t>
            </a:r>
          </a:p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r>
              <a:rPr lang="ru-RU" sz="2553" u="sng" dirty="0">
                <a:solidFill>
                  <a:srgbClr val="2B2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Тема 4.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Технології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рухової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активності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аеробної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спрямованості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.</a:t>
            </a:r>
          </a:p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r>
              <a:rPr lang="ru-RU" sz="2553" u="sng" dirty="0">
                <a:solidFill>
                  <a:srgbClr val="2B2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Тема 5.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Фітнес-програми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,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засновані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на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оздоровчих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видах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гімнастики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.</a:t>
            </a:r>
          </a:p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r>
              <a:rPr lang="ru-RU" sz="2553" u="sng" dirty="0">
                <a:solidFill>
                  <a:srgbClr val="2B2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Тема 6.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Фізкультурно-оздоровча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робота в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місцях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організованого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відпочинку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.</a:t>
            </a:r>
          </a:p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r>
              <a:rPr lang="ru-RU" sz="2553" u="sng" dirty="0">
                <a:solidFill>
                  <a:srgbClr val="2B21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Bold"/>
              </a:rPr>
              <a:t>Тема 7. 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Менеджмент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фізкультурно-оздоровчих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 </a:t>
            </a:r>
            <a:r>
              <a:rPr lang="ru-RU" sz="2553" dirty="0" err="1">
                <a:solidFill>
                  <a:srgbClr val="2B2125"/>
                </a:solidFill>
                <a:latin typeface="Trebuchet MS Bold"/>
              </a:rPr>
              <a:t>послуг</a:t>
            </a:r>
            <a:r>
              <a:rPr lang="ru-RU" sz="2553" dirty="0">
                <a:solidFill>
                  <a:srgbClr val="2B2125"/>
                </a:solidFill>
                <a:latin typeface="Trebuchet MS Bold"/>
              </a:rPr>
              <a:t>.</a:t>
            </a:r>
          </a:p>
          <a:p>
            <a:pPr marL="551355" lvl="1" indent="-275677">
              <a:lnSpc>
                <a:spcPts val="4162"/>
              </a:lnSpc>
              <a:buFont typeface="Arial"/>
              <a:buChar char="•"/>
            </a:pPr>
            <a:endParaRPr lang="ru-RU" sz="2553" dirty="0">
              <a:solidFill>
                <a:srgbClr val="2B2125"/>
              </a:solidFill>
              <a:latin typeface="Trebuchet MS Bold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B2D9BA0-BEEA-45DC-991E-989A7065DF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439" y="0"/>
            <a:ext cx="5828954" cy="6048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435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Yearbook Solid</vt:lpstr>
      <vt:lpstr>Trebuchet MS</vt:lpstr>
      <vt:lpstr>Wingdings</vt:lpstr>
      <vt:lpstr>Yearbook Outline</vt:lpstr>
      <vt:lpstr>Trebuchet MS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Writing Process Education Presentation in Black Playful Style</dc:title>
  <dc:creator>User</dc:creator>
  <cp:lastModifiedBy>User</cp:lastModifiedBy>
  <cp:revision>6</cp:revision>
  <dcterms:created xsi:type="dcterms:W3CDTF">2006-08-16T00:00:00Z</dcterms:created>
  <dcterms:modified xsi:type="dcterms:W3CDTF">2024-03-25T16:26:50Z</dcterms:modified>
  <dc:identifier>DAF9ygKfGZI</dc:identifier>
</cp:coreProperties>
</file>