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0080625" cy="567055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6" y="-90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4229C46-7B8E-473D-8724-54BDBE37D806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C47E21E-8D54-48F4-A8DA-8D326E2D02ED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3508209"/>
            <a:ext cx="7415017" cy="22816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3776" y="3509031"/>
            <a:ext cx="2544223" cy="2289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1" y="2141611"/>
            <a:ext cx="7415018" cy="13728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533775" y="2141611"/>
            <a:ext cx="2544224" cy="13728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506" y="2260373"/>
            <a:ext cx="6733757" cy="1135325"/>
          </a:xfrm>
        </p:spPr>
        <p:txBody>
          <a:bodyPr anchor="b">
            <a:noAutofit/>
          </a:bodyPr>
          <a:lstStyle>
            <a:lvl1pPr algn="r">
              <a:defRPr sz="44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506" y="3633219"/>
            <a:ext cx="6733757" cy="924162"/>
          </a:xfrm>
        </p:spPr>
        <p:txBody>
          <a:bodyPr>
            <a:normAutofit/>
          </a:bodyPr>
          <a:lstStyle>
            <a:lvl1pPr marL="0" indent="0" algn="r">
              <a:buNone/>
              <a:defRPr sz="165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2532" y="2274121"/>
            <a:ext cx="968944" cy="1121577"/>
          </a:xfrm>
        </p:spPr>
        <p:txBody>
          <a:bodyPr/>
          <a:lstStyle/>
          <a:p>
            <a:pPr lvl="0"/>
            <a:fld id="{474CB813-8665-4F61-98A7-B06BD48E8FAC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9932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902097"/>
            <a:ext cx="8630222" cy="265555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4902919"/>
            <a:ext cx="1325395" cy="1192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3777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752605" y="3777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06" y="3895809"/>
            <a:ext cx="7948959" cy="374606"/>
          </a:xfrm>
        </p:spPr>
        <p:txBody>
          <a:bodyPr anchor="b">
            <a:normAutofit/>
          </a:bodyPr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2506" y="504047"/>
            <a:ext cx="7948959" cy="2968047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2504" y="4274480"/>
            <a:ext cx="7948961" cy="515105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71360" y="3895555"/>
            <a:ext cx="954278" cy="901921"/>
          </a:xfrm>
        </p:spPr>
        <p:txBody>
          <a:bodyPr/>
          <a:lstStyle/>
          <a:p>
            <a:pPr lvl="0"/>
            <a:fld id="{91CE6962-D745-4D15-990A-A0A1EA320736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854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902097"/>
            <a:ext cx="8630222" cy="265555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4902919"/>
            <a:ext cx="1325395" cy="1192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3777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752605" y="3777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06" y="504046"/>
            <a:ext cx="7948958" cy="2970672"/>
          </a:xfrm>
        </p:spPr>
        <p:txBody>
          <a:bodyPr anchor="ctr"/>
          <a:lstStyle>
            <a:lvl1pPr>
              <a:defRPr sz="26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2506" y="3895808"/>
            <a:ext cx="7948959" cy="901921"/>
          </a:xfrm>
        </p:spPr>
        <p:txBody>
          <a:bodyPr anchor="ctr"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71360" y="3895808"/>
            <a:ext cx="954278" cy="901921"/>
          </a:xfrm>
        </p:spPr>
        <p:txBody>
          <a:bodyPr/>
          <a:lstStyle/>
          <a:p>
            <a:pPr lvl="0"/>
            <a:fld id="{91CE6962-D745-4D15-990A-A0A1EA320736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67705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902097"/>
            <a:ext cx="8630222" cy="265555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4902919"/>
            <a:ext cx="1325395" cy="11929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3777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752605" y="3777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538" y="504047"/>
            <a:ext cx="7208967" cy="2510373"/>
          </a:xfrm>
        </p:spPr>
        <p:txBody>
          <a:bodyPr anchor="ctr"/>
          <a:lstStyle>
            <a:lvl1pPr>
              <a:defRPr sz="26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9444" y="3020803"/>
            <a:ext cx="6744046" cy="453915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2506" y="3895808"/>
            <a:ext cx="7948959" cy="901921"/>
          </a:xfrm>
        </p:spPr>
        <p:txBody>
          <a:bodyPr anchor="ctr">
            <a:normAutofit/>
          </a:bodyPr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71360" y="3894411"/>
            <a:ext cx="954278" cy="901921"/>
          </a:xfrm>
        </p:spPr>
        <p:txBody>
          <a:bodyPr/>
          <a:lstStyle/>
          <a:p>
            <a:pPr lvl="0"/>
            <a:fld id="{91CE6962-D745-4D15-990A-A0A1EA320736}" type="slidenum">
              <a:rPr lang="uk-UA" smtClean="0"/>
              <a:pPr lvl="0"/>
              <a:t>‹#›</a:t>
            </a:fld>
            <a:endParaRPr lang="uk-UA"/>
          </a:p>
        </p:txBody>
      </p:sp>
      <p:sp>
        <p:nvSpPr>
          <p:cNvPr id="16" name="TextBox 15"/>
          <p:cNvSpPr txBox="1"/>
          <p:nvPr/>
        </p:nvSpPr>
        <p:spPr>
          <a:xfrm>
            <a:off x="482511" y="618581"/>
            <a:ext cx="504031" cy="483523"/>
          </a:xfrm>
          <a:prstGeom prst="rect">
            <a:avLst/>
          </a:prstGeom>
        </p:spPr>
        <p:txBody>
          <a:bodyPr vert="horz" lIns="75605" tIns="37802" rIns="75605" bIns="3780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953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89432" y="2508275"/>
            <a:ext cx="504031" cy="483523"/>
          </a:xfrm>
          <a:prstGeom prst="rect">
            <a:avLst/>
          </a:prstGeom>
        </p:spPr>
        <p:txBody>
          <a:bodyPr vert="horz" lIns="75605" tIns="37802" rIns="75605" bIns="3780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953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77247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902097"/>
            <a:ext cx="8630222" cy="265555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4902919"/>
            <a:ext cx="1325395" cy="11929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3777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752605" y="3777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04" y="3895808"/>
            <a:ext cx="7948961" cy="486631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2504" y="4382439"/>
            <a:ext cx="7948961" cy="415290"/>
          </a:xfrm>
        </p:spPr>
        <p:txBody>
          <a:bodyPr anchor="t"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71360" y="3894411"/>
            <a:ext cx="954278" cy="901921"/>
          </a:xfrm>
        </p:spPr>
        <p:txBody>
          <a:bodyPr/>
          <a:lstStyle/>
          <a:p>
            <a:pPr lvl="0"/>
            <a:fld id="{91CE6962-D745-4D15-990A-A0A1EA320736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00598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629097"/>
            <a:ext cx="8630222" cy="265555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1629918"/>
            <a:ext cx="1325395" cy="11929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504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8752605" y="504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53328" y="622808"/>
            <a:ext cx="7958138" cy="89377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46486" y="1932248"/>
            <a:ext cx="2538374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tx1"/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62506" y="2499303"/>
            <a:ext cx="2521564" cy="2409044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0932" y="1932248"/>
            <a:ext cx="2532757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tx1"/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62205" y="2499303"/>
            <a:ext cx="2532757" cy="2409044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3098" y="1932248"/>
            <a:ext cx="2538367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tx1"/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3098" y="2499303"/>
            <a:ext cx="2538367" cy="2409044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CE6962-D745-4D15-990A-A0A1EA320736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43295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629097"/>
            <a:ext cx="8630222" cy="265555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1629918"/>
            <a:ext cx="1325395" cy="11929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504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752605" y="504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62506" y="622808"/>
            <a:ext cx="7948960" cy="89377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62503" y="3553398"/>
            <a:ext cx="2521566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tx1"/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62503" y="1932248"/>
            <a:ext cx="2521566" cy="126012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62503" y="4029881"/>
            <a:ext cx="2521566" cy="878466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62206" y="3553398"/>
            <a:ext cx="2532757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tx1"/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62205" y="1932248"/>
            <a:ext cx="2532757" cy="126012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61087" y="4029881"/>
            <a:ext cx="2536111" cy="878466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8491" y="3553398"/>
            <a:ext cx="2532976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tx1"/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8490" y="1932248"/>
            <a:ext cx="2532976" cy="126012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8388" y="4029879"/>
            <a:ext cx="2536331" cy="878466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CE6962-D745-4D15-990A-A0A1EA320736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33560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629097"/>
            <a:ext cx="8630222" cy="265555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1629918"/>
            <a:ext cx="1325395" cy="1192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504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752605" y="504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A59D26-57D7-4AC8-BAC7-E2AFCF19F9A7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64136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6710592" y="1545733"/>
            <a:ext cx="4222722" cy="113125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8159233" y="4442201"/>
            <a:ext cx="1325441" cy="1131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5080" y="504046"/>
            <a:ext cx="887844" cy="359991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506" y="504047"/>
            <a:ext cx="7333923" cy="44043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288" y="4908348"/>
            <a:ext cx="2268141" cy="301904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2505" y="4908349"/>
            <a:ext cx="5065783" cy="301904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886" y="4463870"/>
            <a:ext cx="954278" cy="901921"/>
          </a:xfrm>
        </p:spPr>
        <p:txBody>
          <a:bodyPr anchor="t"/>
          <a:lstStyle>
            <a:lvl1pPr algn="ctr">
              <a:defRPr/>
            </a:lvl1pPr>
          </a:lstStyle>
          <a:p>
            <a:pPr lvl="0"/>
            <a:fld id="{7DC5F213-C310-4D57-ACE9-16863DA89D7C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9495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629097"/>
            <a:ext cx="8630222" cy="265555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1629918"/>
            <a:ext cx="1325395" cy="11929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504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752605" y="504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0DB728-E12E-4BE3-B475-77C18833DE8D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9196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3379267"/>
            <a:ext cx="8630222" cy="265555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2" y="3380088"/>
            <a:ext cx="1325395" cy="1192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25421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752603" y="225421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06" y="2372978"/>
            <a:ext cx="7948960" cy="901920"/>
          </a:xfrm>
        </p:spPr>
        <p:txBody>
          <a:bodyPr anchor="ctr">
            <a:normAutofit/>
          </a:bodyPr>
          <a:lstStyle>
            <a:lvl1pPr algn="r">
              <a:defRPr sz="297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2506" y="3499379"/>
            <a:ext cx="7948960" cy="1408970"/>
          </a:xfrm>
        </p:spPr>
        <p:txBody>
          <a:bodyPr>
            <a:normAutofit/>
          </a:bodyPr>
          <a:lstStyle>
            <a:lvl1pPr marL="0" indent="0" algn="r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71360" y="2372978"/>
            <a:ext cx="954278" cy="901921"/>
          </a:xfrm>
        </p:spPr>
        <p:txBody>
          <a:bodyPr/>
          <a:lstStyle/>
          <a:p>
            <a:pPr lvl="0"/>
            <a:fld id="{1BA3A747-7847-410B-9D8A-5160B4135051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1609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629097"/>
            <a:ext cx="8630222" cy="265555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1629918"/>
            <a:ext cx="1325395" cy="1192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504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752605" y="504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2504" y="1932248"/>
            <a:ext cx="3884710" cy="29761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349" y="1932248"/>
            <a:ext cx="3886116" cy="29761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A1B735-262B-43E4-B3AB-90D0C752DE38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9950050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629097"/>
            <a:ext cx="8630222" cy="265555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1629918"/>
            <a:ext cx="1325395" cy="11929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504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752605" y="504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04" y="622809"/>
            <a:ext cx="7948962" cy="8937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392" y="1932248"/>
            <a:ext cx="3697822" cy="57312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506" y="2505368"/>
            <a:ext cx="3884708" cy="24029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2237" y="1932248"/>
            <a:ext cx="3699229" cy="57224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5350" y="2505368"/>
            <a:ext cx="3886116" cy="24029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1A995D-3864-400E-BD97-091B022D5B88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1736042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629097"/>
            <a:ext cx="8630222" cy="265555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1629918"/>
            <a:ext cx="1325395" cy="1192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504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752605" y="504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FADF44-83DC-40AD-9FB6-0ADDA0C090B7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507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1629918"/>
            <a:ext cx="1325395" cy="119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2605" y="504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39E067-ED9D-4975-8166-91D7D88407B0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6114076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629097"/>
            <a:ext cx="8630222" cy="265555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1629918"/>
            <a:ext cx="1325395" cy="1192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504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752605" y="504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05" y="622807"/>
            <a:ext cx="7948959" cy="893777"/>
          </a:xfrm>
        </p:spPr>
        <p:txBody>
          <a:bodyPr anchor="ctr">
            <a:normAutofit/>
          </a:bodyPr>
          <a:lstStyle>
            <a:lvl1pPr>
              <a:defRPr sz="297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365" y="1932248"/>
            <a:ext cx="4637101" cy="29760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2506" y="1932247"/>
            <a:ext cx="3133723" cy="2976102"/>
          </a:xfrm>
        </p:spPr>
        <p:txBody>
          <a:bodyPr anchor="ctr"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F0DC55-97E6-463F-A3A6-3961EB18397A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3328781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629097"/>
            <a:ext cx="8630222" cy="265555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2604" y="1629918"/>
            <a:ext cx="1325395" cy="1192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504049"/>
            <a:ext cx="8630222" cy="1131297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752605" y="504049"/>
            <a:ext cx="1325395" cy="11312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07" y="622808"/>
            <a:ext cx="7948957" cy="893776"/>
          </a:xfrm>
        </p:spPr>
        <p:txBody>
          <a:bodyPr anchor="ctr">
            <a:normAutofit/>
          </a:bodyPr>
          <a:lstStyle>
            <a:lvl1pPr>
              <a:defRPr sz="297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25250" y="1932248"/>
            <a:ext cx="4486216" cy="2976098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2507" y="1932248"/>
            <a:ext cx="3204977" cy="2976100"/>
          </a:xfrm>
        </p:spPr>
        <p:txBody>
          <a:bodyPr anchor="ctr"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CE6962-D745-4D15-990A-A0A1EA320736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4745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0080625" cy="56705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2505" y="622808"/>
            <a:ext cx="7948961" cy="893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2505" y="1932248"/>
            <a:ext cx="7948961" cy="297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3324" y="4908348"/>
            <a:ext cx="2268141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2505" y="4908349"/>
            <a:ext cx="5680819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1360" y="622808"/>
            <a:ext cx="954278" cy="9019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91CE6962-D745-4D15-990A-A0A1EA320736}" type="slidenum">
              <a:rPr lang="uk-UA" smtClean="0"/>
              <a:pPr lv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54677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29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lavdpu.dn.ua/index.php/kafedra-medyko-biolohichnyk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moodle.ddpu.edu.ua/course/view.php?id=96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478389A-BE74-455C-8F13-0F3A1BAA1A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6495" y="3555355"/>
            <a:ext cx="3384129" cy="211519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0B87495-052E-4316-8D78-240DA2D237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771379"/>
            <a:ext cx="2880072" cy="1892869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458788"/>
            <a:ext cx="9072563" cy="481012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uk-UA" sz="2800" b="1" dirty="0" err="1">
                <a:latin typeface="Times New Roman" pitchFamily="18"/>
                <a:cs typeface="Times New Roman" pitchFamily="18"/>
              </a:rPr>
              <a:t>Парамедичні</a:t>
            </a:r>
            <a:r>
              <a:rPr lang="uk-UA" sz="2800" b="1" dirty="0">
                <a:latin typeface="Times New Roman" pitchFamily="18"/>
                <a:cs typeface="Times New Roman" pitchFamily="18"/>
              </a:rPr>
              <a:t> технології у фізичній культурі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0" y="1173163"/>
            <a:ext cx="9072563" cy="2267287"/>
          </a:xfrm>
        </p:spPr>
        <p:txBody>
          <a:bodyPr vert="horz" anchor="t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факультет   </a:t>
            </a:r>
            <a:r>
              <a:rPr lang="uk-UA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 виховання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кафедра </a:t>
            </a:r>
            <a:r>
              <a:rPr lang="uk-UA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медико-біологічних основ охорони життя та </a:t>
            </a:r>
            <a:r>
              <a:rPr lang="uk-UA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ЦЗ</a:t>
            </a:r>
          </a:p>
          <a:p>
            <a:pPr marL="0" lvl="0" indent="0" algn="ctr">
              <a:buNone/>
            </a:pP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014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предметними спеціальностями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pPr marL="0" lvl="0" indent="0">
              <a:buNone/>
            </a:pPr>
            <a:r>
              <a:rPr lang="ru-RU" sz="20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рівень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(магістерський)  </a:t>
            </a:r>
            <a:endParaRPr lang="uk-UA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935856" y="118065"/>
            <a:ext cx="9070975" cy="701731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Макаренко Андрій Вікторович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педагогічних наук, доцент</a:t>
            </a:r>
            <a:r>
              <a:rPr lang="ru-RU" sz="2000" dirty="0"/>
              <a:t/>
            </a:r>
            <a:br>
              <a:rPr lang="ru-RU" sz="2000" dirty="0"/>
            </a:br>
            <a:endParaRPr lang="ru-RU" sz="2400" b="1" i="1" dirty="0">
              <a:solidFill>
                <a:srgbClr val="8D281E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91307" y="157625"/>
            <a:ext cx="8498009" cy="4624920"/>
          </a:xfrm>
        </p:spPr>
        <p:txBody>
          <a:bodyPr vert="horz" wrap="square" anchor="t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endParaRPr lang="ru-RU" sz="1100" dirty="0"/>
          </a:p>
          <a:p>
            <a:pPr>
              <a:buNone/>
            </a:pPr>
            <a:endParaRPr lang="uk-UA" sz="1100" dirty="0"/>
          </a:p>
          <a:p>
            <a:pPr>
              <a:lnSpc>
                <a:spcPct val="150000"/>
              </a:lnSpc>
              <a:buNone/>
            </a:pPr>
            <a:r>
              <a:rPr lang="uk-UA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профайл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викладача: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</a:t>
            </a:r>
            <a:r>
              <a:rPr lang="uk-UA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slavdpu.d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n.ua/index.php/kafedra-medyko-biolohichnykh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osnov-okhorony-zhyttia-ta-tsyvilnoho-zakhystu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викладача: makarenko.slavyansk@gmail.com</a:t>
            </a:r>
          </a:p>
          <a:p>
            <a:pPr>
              <a:lnSpc>
                <a:spcPct val="150000"/>
              </a:lnSpc>
              <a:buNone/>
            </a:pP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 курсу в </a:t>
            </a:r>
            <a:r>
              <a:rPr lang="uk-UA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https://moodle.ddpu.edu.ua/course/view.php?id=960</a:t>
            </a:r>
            <a:endParaRPr lang="uk-UA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buNone/>
            </a:pP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  консультацій: понеділок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з 15.00 – 16.00 год.</a:t>
            </a:r>
            <a:endParaRPr lang="ru-RU" sz="1100" dirty="0"/>
          </a:p>
          <a:p>
            <a:pPr marL="0" lvl="0" indent="0" algn="l">
              <a:lnSpc>
                <a:spcPct val="200000"/>
              </a:lnSpc>
              <a:buNone/>
            </a:pPr>
            <a:r>
              <a:rPr lang="uk-UA" sz="1400" dirty="0">
                <a:latin typeface="Times New Roman" pitchFamily="18"/>
                <a:cs typeface="Times New Roman" pitchFamily="18"/>
              </a:rPr>
              <a:t> </a:t>
            </a:r>
          </a:p>
          <a:p>
            <a:pPr marL="0" lvl="0" indent="0" algn="l">
              <a:lnSpc>
                <a:spcPct val="200000"/>
              </a:lnSpc>
              <a:buNone/>
            </a:pPr>
            <a:endParaRPr lang="uk-UA" sz="1400" dirty="0">
              <a:latin typeface="Times New Roman" pitchFamily="18"/>
              <a:cs typeface="Times New Roman" pitchFamily="18"/>
            </a:endParaRPr>
          </a:p>
          <a:p>
            <a:pPr marL="0" lvl="0" indent="0" algn="l">
              <a:lnSpc>
                <a:spcPct val="200000"/>
              </a:lnSpc>
              <a:buNone/>
            </a:pPr>
            <a:endParaRPr lang="uk-UA" sz="1400" dirty="0">
              <a:latin typeface="Times New Roman" pitchFamily="18"/>
              <a:cs typeface="Times New Roman" pitchFamily="18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8D7D9A0-9E49-468D-BC05-B4D4D08696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776" y="2907283"/>
            <a:ext cx="3168352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14325"/>
            <a:ext cx="9072563" cy="523875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2600" lvl="0"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itchFamily="18"/>
              </a:rPr>
              <a:t>   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/>
              </a:rPr>
              <a:t>Анотація</a:t>
            </a:r>
            <a:r>
              <a:rPr lang="en-US" sz="2800" b="1" dirty="0">
                <a:solidFill>
                  <a:schemeClr val="tx1"/>
                </a:solidFill>
                <a:latin typeface="Times New Roman" pitchFamily="1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/>
              </a:rPr>
              <a:t>до</a:t>
            </a:r>
            <a:r>
              <a:rPr lang="en-US" sz="2800" b="1" dirty="0">
                <a:solidFill>
                  <a:schemeClr val="tx1"/>
                </a:solidFill>
                <a:latin typeface="Times New Roman" pitchFamily="1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/>
              </a:rPr>
              <a:t>дисципліни</a:t>
            </a:r>
            <a:r>
              <a:rPr lang="en-US" sz="2800" b="1" dirty="0">
                <a:solidFill>
                  <a:schemeClr val="tx1"/>
                </a:solidFill>
                <a:latin typeface="Times New Roman" pitchFamily="18"/>
              </a:rPr>
              <a:t>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1760" y="891059"/>
            <a:ext cx="8569325" cy="4299382"/>
          </a:xfrm>
        </p:spPr>
        <p:txBody>
          <a:bodyPr vert="horz" wrap="square" anchor="t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just">
              <a:lnSpc>
                <a:spcPct val="150000"/>
              </a:lnSpc>
              <a:buNone/>
            </a:pPr>
            <a:r>
              <a:rPr lang="uk-UA" dirty="0">
                <a:solidFill>
                  <a:srgbClr val="000000"/>
                </a:solidFill>
                <a:cs typeface="Times New Roman" pitchFamily="18"/>
              </a:rPr>
              <a:t>      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спрямована на ознайомлення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з основними методами та технологіями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володіння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вміннями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та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навичками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щодо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моделювання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системи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організаційних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і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методичних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форм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проведення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фізкультурно-спортивних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оздоровчих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та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реабілітаційних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заходів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 у закладах </a:t>
            </a:r>
            <a:r>
              <a:rPr lang="ru-RU" sz="2200" b="0" i="0" u="none" strike="noStrike" baseline="0" dirty="0" err="1">
                <a:latin typeface="Times New Roman" panose="02020603050405020304" pitchFamily="18" charset="0"/>
              </a:rPr>
              <a:t>освіти</a:t>
            </a:r>
            <a:r>
              <a:rPr lang="ru-RU" sz="2200" b="0" i="0" u="none" strike="noStrike" baseline="0" dirty="0">
                <a:latin typeface="Times New Roman" panose="02020603050405020304" pitchFamily="18" charset="0"/>
              </a:rPr>
              <a:t>. 	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8C1A2ED-F96A-4D36-8BE4-726E3137E5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2400" y="170979"/>
            <a:ext cx="4248225" cy="14786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-773458"/>
            <a:ext cx="8497888" cy="3313984"/>
          </a:xfrm>
        </p:spPr>
        <p:txBody>
          <a:bodyPr vert="horz"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ru-RU" dirty="0"/>
          </a:p>
          <a:p>
            <a:pPr lvl="0" indent="450359" algn="just">
              <a:lnSpc>
                <a:spcPct val="150000"/>
              </a:lnSpc>
              <a:buNone/>
            </a:pPr>
            <a:endParaRPr lang="ru-RU" sz="1400" b="1" dirty="0">
              <a:latin typeface="Times New Roman" pitchFamily="18"/>
              <a:cs typeface="Times New Roman" pitchFamily="18"/>
            </a:endParaRPr>
          </a:p>
          <a:p>
            <a:pPr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   </a:t>
            </a:r>
            <a:r>
              <a:rPr lang="ru-RU" sz="1800" b="1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Мета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вивчення</a:t>
            </a:r>
            <a:r>
              <a:rPr lang="ru-RU" sz="1800" b="1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дисципліни</a:t>
            </a:r>
            <a:r>
              <a:rPr lang="ru-RU" sz="1800" b="1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оволодіти</a:t>
            </a: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знаннями</a:t>
            </a: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  та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навичками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/>
            </a:r>
            <a:br>
              <a:rPr lang="en-US" sz="1800" b="0" i="0" u="none" strike="noStrike" baseline="0" dirty="0">
                <a:latin typeface="Times New Roman" panose="02020603050405020304" pitchFamily="18" charset="0"/>
              </a:rPr>
            </a:b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викладання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фізичної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культури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в закладах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освіти</a:t>
            </a:r>
            <a:r>
              <a:rPr lang="ru-RU" sz="1800" dirty="0">
                <a:latin typeface="Times New Roman" panose="02020603050405020304" pitchFamily="18" charset="0"/>
              </a:rPr>
              <a:t>,</a:t>
            </a:r>
            <a:r>
              <a:rPr lang="ru-RU" sz="1800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професійно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/>
            </a:r>
            <a:br>
              <a:rPr lang="en-US" sz="1800" b="0" i="0" u="none" strike="noStrike" baseline="0" dirty="0">
                <a:latin typeface="Times New Roman" panose="02020603050405020304" pitchFamily="18" charset="0"/>
              </a:rPr>
            </a:b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організовувати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здійснювати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процес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фізичного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виховання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спортивно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-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/>
            </a:r>
            <a:br>
              <a:rPr lang="en-US" sz="1800" b="0" i="0" u="none" strike="noStrike" baseline="0" dirty="0">
                <a:latin typeface="Times New Roman" panose="02020603050405020304" pitchFamily="18" charset="0"/>
              </a:rPr>
            </a:b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масової</a:t>
            </a:r>
            <a:r>
              <a:rPr lang="ru-RU" sz="1800" dirty="0">
                <a:latin typeface="Times New Roman" panose="02020603050405020304" pitchFamily="18" charset="0"/>
              </a:rPr>
              <a:t> та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оздоровчої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роботи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uk-UA" sz="1400" b="0" i="0" u="none" strike="noStrike" baseline="0" dirty="0">
                <a:latin typeface="Times New Roman" panose="02020603050405020304" pitchFamily="18" charset="0"/>
              </a:rPr>
              <a:t/>
            </a:r>
            <a:br>
              <a:rPr lang="uk-UA" sz="1400" b="0" i="0" u="none" strike="noStrike" baseline="0" dirty="0">
                <a:latin typeface="Times New Roman" panose="02020603050405020304" pitchFamily="18" charset="0"/>
              </a:rPr>
            </a:b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/>
              <a:cs typeface="Times New Roman" pitchFamily="18"/>
            </a:endParaRPr>
          </a:p>
          <a:p>
            <a:pPr lvl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lvl="0">
              <a:buNone/>
            </a:pPr>
            <a:endParaRPr lang="ru-RU" dirty="0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0" y="1106488"/>
            <a:ext cx="9969500" cy="3062377"/>
          </a:xfrm>
        </p:spPr>
        <p:txBody>
          <a:bodyPr vert="horz" wrap="square" anchor="t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180360" lvl="0" indent="0">
              <a:buNone/>
            </a:pPr>
            <a:r>
              <a:rPr lang="uk-UA" sz="1400" b="1" dirty="0">
                <a:cs typeface="Times New Roman" pitchFamily="18"/>
              </a:rPr>
              <a:t>    </a:t>
            </a:r>
            <a:endParaRPr lang="en-US" sz="1400" b="1" dirty="0">
              <a:cs typeface="Times New Roman" pitchFamily="18"/>
            </a:endParaRPr>
          </a:p>
          <a:p>
            <a:pPr marL="180360" lvl="0" indent="0">
              <a:buNone/>
            </a:pPr>
            <a:r>
              <a:rPr lang="uk-UA" sz="1600" b="1" dirty="0">
                <a:latin typeface="Calibri" pitchFamily="34"/>
                <a:cs typeface="Times New Roman" pitchFamily="18"/>
              </a:rPr>
              <a:t>О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сновні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80360" lvl="0" indent="0">
              <a:buNone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результатами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загальні: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застосовувати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знання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про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сучасні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методики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розвитку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фізичних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якостей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та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оздоровлення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у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практиці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викладання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фізичного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виховання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та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фізичної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культури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спеціальні: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икористовувати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практиці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сучасні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реабілітації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оздоровлення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 результати навчання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творювати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підтримувати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безпечне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ергономічне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інклюзивне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uk-UA" sz="1600" dirty="0">
              <a:latin typeface="Calibri" pitchFamily="34"/>
              <a:cs typeface="Times New Roman" pitchFamily="18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43E7040-CB70-465B-934C-7606EF0F2C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6536" y="-8331"/>
            <a:ext cx="3017271" cy="197951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2B2B266-749A-4C95-A943-8D5B09DE8B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771379"/>
            <a:ext cx="3730582" cy="18991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71438"/>
            <a:ext cx="9072563" cy="830262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u-RU" sz="2400" b="1" dirty="0" err="1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Інформаційний</a:t>
            </a:r>
            <a:r>
              <a:rPr lang="ru-RU" sz="2400" b="1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обсяг</a:t>
            </a:r>
            <a:r>
              <a:rPr lang="ru-RU" sz="2400" b="1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навчальної</a:t>
            </a:r>
            <a:r>
              <a:rPr lang="ru-RU" sz="2400" b="1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 </a:t>
            </a:r>
            <a:br>
              <a:rPr lang="ru-RU" sz="2400" b="1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</a:br>
            <a:r>
              <a:rPr lang="ru-RU" sz="2400" b="1" dirty="0" err="1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дисципліни</a:t>
            </a:r>
            <a:r>
              <a:rPr lang="ru-RU" sz="2400" b="1" dirty="0">
                <a:solidFill>
                  <a:schemeClr val="tx1"/>
                </a:solidFill>
                <a:latin typeface="Times New Roman" pitchFamily="18"/>
                <a:cs typeface="Times New Roman" pitchFamily="18"/>
              </a:rPr>
              <a:t>: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215776" y="901700"/>
            <a:ext cx="9145016" cy="5042406"/>
          </a:xfrm>
        </p:spPr>
        <p:txBody>
          <a:bodyPr vert="horz" wrap="square" anchor="t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0955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 -обґрунтований спосіб життя як основа фізичного здоров'я.</a:t>
            </a:r>
          </a:p>
          <a:p>
            <a:pPr marL="0" indent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 </a:t>
            </a: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травматизму </a:t>
            </a: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занять </a:t>
            </a: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фізичною</a:t>
            </a: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підготовкою</a:t>
            </a: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Морфофункціональні</a:t>
            </a:r>
            <a:r>
              <a:rPr lang="uk-UA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школярів, які займаються </a:t>
            </a: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фізичною</a:t>
            </a:r>
            <a:r>
              <a:rPr lang="uk-UA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культурою.</a:t>
            </a:r>
            <a:endParaRPr lang="uk-UA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Фізіологічні механізми адаптації та резервні можливості організму при спортивній діяльності.</a:t>
            </a:r>
            <a:endParaRPr lang="uk-UA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стан </a:t>
            </a: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6. Фізіологічні  механізми відновлення  фізичної </a:t>
            </a:r>
            <a:endParaRPr lang="en-US" sz="1800" b="0" i="0" u="none" strike="noStrike" kern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працездатності.</a:t>
            </a:r>
            <a:endParaRPr lang="uk-UA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7. Сучасні </a:t>
            </a: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kern="1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оздоровлення</a:t>
            </a:r>
            <a:r>
              <a:rPr lang="uk-UA" sz="1800" b="0" i="0" u="none" strike="noStrike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фізичній культурі.</a:t>
            </a:r>
            <a:endParaRPr lang="uk-UA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955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43E2B9B3-A183-485D-A765-75953DA61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0274011"/>
              </p:ext>
            </p:extLst>
          </p:nvPr>
        </p:nvGraphicFramePr>
        <p:xfrm>
          <a:off x="9630280" y="4392018"/>
          <a:ext cx="162560" cy="1223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xmlns="" val="2591835246"/>
                    </a:ext>
                  </a:extLst>
                </a:gridCol>
              </a:tblGrid>
              <a:tr h="111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6090129"/>
                  </a:ext>
                </a:extLst>
              </a:tr>
              <a:tr h="138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19036437"/>
                  </a:ext>
                </a:extLst>
              </a:tr>
              <a:tr h="111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74235676"/>
                  </a:ext>
                </a:extLst>
              </a:tr>
              <a:tr h="111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6191409"/>
                  </a:ext>
                </a:extLst>
              </a:tr>
              <a:tr h="138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23441551"/>
                  </a:ext>
                </a:extLst>
              </a:tr>
              <a:tr h="138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4355623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DAF4628-F035-4997-B65A-46027AEC05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2520" y="3681016"/>
            <a:ext cx="3168105" cy="19895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152</TotalTime>
  <Words>217</Words>
  <Application>Microsoft Office PowerPoint</Application>
  <PresentationFormat>Произвольный</PresentationFormat>
  <Paragraphs>39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Берлин</vt:lpstr>
      <vt:lpstr>Парамедичні технології у фізичній культурі</vt:lpstr>
      <vt:lpstr>Макаренко Андрій Вікторович - кандидат педагогічних наук, доцент </vt:lpstr>
      <vt:lpstr>    Анотація до дисципліни:</vt:lpstr>
      <vt:lpstr>     Мета вивчення дисципліни: оволодіти знаннями  та навичками  викладання фізичної культури в закладах освіти, професійно  організовувати, здійснювати процес фізичного виховання, спортивно - масової та оздоровчої роботи.        </vt:lpstr>
      <vt:lpstr>Інформаційний обсяг навчальної  дисципліни: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Медико-біологічні методи реабілітації  людини</dc:title>
  <dc:creator>User</dc:creator>
  <cp:lastModifiedBy>User</cp:lastModifiedBy>
  <cp:revision>17</cp:revision>
  <dcterms:created xsi:type="dcterms:W3CDTF">2021-01-19T13:13:19Z</dcterms:created>
  <dcterms:modified xsi:type="dcterms:W3CDTF">2024-03-25T14:47:47Z</dcterms:modified>
</cp:coreProperties>
</file>