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8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D9D9D9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D9D9D9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2E9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713" y="573283"/>
            <a:ext cx="8039099" cy="334327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13334" y="5321125"/>
            <a:ext cx="8286748" cy="4762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2E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5673" y="574396"/>
            <a:ext cx="8585200" cy="311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8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3189" y="4376591"/>
            <a:ext cx="9420860" cy="5097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D9D9D9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017489" y="0"/>
            <a:ext cx="10271125" cy="10287000"/>
            <a:chOff x="8017489" y="0"/>
            <a:chExt cx="10271125" cy="10287000"/>
          </a:xfrm>
        </p:grpSpPr>
        <p:sp>
          <p:nvSpPr>
            <p:cNvPr id="3" name="object 3"/>
            <p:cNvSpPr/>
            <p:nvPr/>
          </p:nvSpPr>
          <p:spPr>
            <a:xfrm>
              <a:off x="8017489" y="0"/>
              <a:ext cx="10271125" cy="10287000"/>
            </a:xfrm>
            <a:custGeom>
              <a:avLst/>
              <a:gdLst/>
              <a:ahLst/>
              <a:cxnLst/>
              <a:rect l="l" t="t" r="r" b="b"/>
              <a:pathLst>
                <a:path w="10271125" h="10287000">
                  <a:moveTo>
                    <a:pt x="10270510" y="0"/>
                  </a:moveTo>
                  <a:lnTo>
                    <a:pt x="10270510" y="10286969"/>
                  </a:lnTo>
                  <a:lnTo>
                    <a:pt x="0" y="10286969"/>
                  </a:lnTo>
                  <a:lnTo>
                    <a:pt x="10270510" y="0"/>
                  </a:lnTo>
                  <a:close/>
                </a:path>
              </a:pathLst>
            </a:custGeom>
            <a:solidFill>
              <a:srgbClr val="0036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3999" y="1525819"/>
              <a:ext cx="8272108" cy="875463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16399"/>
              </a:lnSpc>
              <a:spcBef>
                <a:spcPts val="95"/>
              </a:spcBef>
            </a:pPr>
            <a:r>
              <a:rPr spc="-10" dirty="0"/>
              <a:t>МЕТОДОЛОГІЯ </a:t>
            </a:r>
            <a:r>
              <a:rPr spc="50" dirty="0"/>
              <a:t>КЕРУВАННЯ</a:t>
            </a:r>
            <a:r>
              <a:rPr spc="-685" dirty="0"/>
              <a:t> </a:t>
            </a:r>
            <a:r>
              <a:rPr spc="240" dirty="0"/>
              <a:t>ФІЗИЧНИМ </a:t>
            </a:r>
            <a:r>
              <a:rPr dirty="0"/>
              <a:t>ЗДОРОВ</a:t>
            </a:r>
            <a:r>
              <a:rPr i="1" dirty="0">
                <a:latin typeface="Trebuchet MS"/>
                <a:cs typeface="Trebuchet MS"/>
              </a:rPr>
              <a:t>’</a:t>
            </a:r>
            <a:r>
              <a:rPr dirty="0"/>
              <a:t>ЯМ</a:t>
            </a:r>
            <a:r>
              <a:rPr spc="-625" dirty="0"/>
              <a:t> </a:t>
            </a:r>
            <a:r>
              <a:rPr spc="-10" dirty="0"/>
              <a:t>ЛЮДИНИ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433188" y="4376591"/>
            <a:ext cx="10311012" cy="499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2282190" algn="l"/>
              </a:tabLst>
            </a:pPr>
            <a:r>
              <a:rPr spc="-10" dirty="0"/>
              <a:t>ФАКУЛЬТЕТ</a:t>
            </a:r>
            <a:r>
              <a:rPr dirty="0"/>
              <a:t>	</a:t>
            </a:r>
            <a:r>
              <a:rPr spc="95" dirty="0"/>
              <a:t>ФІЗИЧНОГО</a:t>
            </a:r>
            <a:r>
              <a:rPr spc="-210" dirty="0"/>
              <a:t> </a:t>
            </a:r>
            <a:r>
              <a:rPr spc="-10" dirty="0"/>
              <a:t>ВИХОВАННЯ</a:t>
            </a:r>
          </a:p>
          <a:p>
            <a:pPr marL="12700" marR="5080" algn="ctr">
              <a:lnSpc>
                <a:spcPct val="116399"/>
              </a:lnSpc>
              <a:spcBef>
                <a:spcPts val="4050"/>
              </a:spcBef>
            </a:pPr>
            <a:r>
              <a:rPr spc="-10" dirty="0"/>
              <a:t>КАФЕДРА</a:t>
            </a:r>
            <a:r>
              <a:rPr spc="-175" dirty="0"/>
              <a:t> </a:t>
            </a:r>
            <a:r>
              <a:rPr spc="-35" dirty="0"/>
              <a:t>МЕДИКО</a:t>
            </a:r>
            <a:r>
              <a:rPr spc="-35" dirty="0">
                <a:latin typeface="Verdana"/>
                <a:cs typeface="Verdana"/>
              </a:rPr>
              <a:t>-</a:t>
            </a:r>
            <a:r>
              <a:rPr spc="45" dirty="0"/>
              <a:t>БІОЛОГІЧНИХ</a:t>
            </a:r>
            <a:r>
              <a:rPr spc="-175" dirty="0"/>
              <a:t> </a:t>
            </a:r>
            <a:r>
              <a:rPr dirty="0"/>
              <a:t>ОСНОВ</a:t>
            </a:r>
            <a:r>
              <a:rPr spc="-170" dirty="0"/>
              <a:t> </a:t>
            </a:r>
            <a:r>
              <a:rPr spc="-10" dirty="0" smtClean="0"/>
              <a:t>ОХОРОНИ </a:t>
            </a:r>
            <a:r>
              <a:rPr spc="-60" dirty="0"/>
              <a:t>ЖИТТЯ</a:t>
            </a:r>
            <a:r>
              <a:rPr spc="-195" dirty="0"/>
              <a:t> </a:t>
            </a:r>
            <a:r>
              <a:rPr lang="uk-UA" spc="-195" dirty="0" smtClean="0"/>
              <a:t> </a:t>
            </a:r>
            <a:r>
              <a:rPr spc="-210" dirty="0" smtClean="0"/>
              <a:t>ТА</a:t>
            </a:r>
            <a:r>
              <a:rPr lang="uk-UA" spc="-210" dirty="0" smtClean="0"/>
              <a:t> </a:t>
            </a:r>
            <a:r>
              <a:rPr spc="-195" dirty="0" smtClean="0"/>
              <a:t> </a:t>
            </a:r>
            <a:r>
              <a:rPr lang="uk-UA" spc="-195" dirty="0" smtClean="0"/>
              <a:t> </a:t>
            </a:r>
            <a:r>
              <a:rPr spc="-25" dirty="0" smtClean="0"/>
              <a:t>ЦЗ</a:t>
            </a:r>
            <a:endParaRPr spc="-25" dirty="0"/>
          </a:p>
          <a:p>
            <a:pPr marL="3725545" marR="256540" indent="-3462020" algn="l">
              <a:spcBef>
                <a:spcPts val="4050"/>
              </a:spcBef>
              <a:tabLst>
                <a:tab pos="3355340" algn="l"/>
              </a:tabLst>
            </a:pPr>
            <a:r>
              <a:rPr spc="-10" dirty="0" smtClean="0"/>
              <a:t>СПЕЦІАЛЬНІСТЬ</a:t>
            </a:r>
            <a:r>
              <a:rPr lang="ru-RU" spc="-10" dirty="0" smtClean="0"/>
              <a:t>:</a:t>
            </a:r>
            <a:r>
              <a:rPr dirty="0"/>
              <a:t>	</a:t>
            </a:r>
            <a:r>
              <a:rPr dirty="0">
                <a:latin typeface="Verdana"/>
                <a:cs typeface="Verdana"/>
              </a:rPr>
              <a:t>014</a:t>
            </a:r>
            <a:r>
              <a:rPr spc="235" dirty="0">
                <a:latin typeface="Verdana"/>
                <a:cs typeface="Verdana"/>
              </a:rPr>
              <a:t> </a:t>
            </a:r>
            <a:r>
              <a:rPr spc="-25" dirty="0"/>
              <a:t>СЕРЕДНЯ</a:t>
            </a:r>
            <a:r>
              <a:rPr spc="-210" dirty="0"/>
              <a:t> </a:t>
            </a:r>
            <a:r>
              <a:rPr spc="-45" dirty="0" smtClean="0"/>
              <a:t>ОСВІТА</a:t>
            </a:r>
            <a:r>
              <a:rPr lang="uk-UA" spc="-210" dirty="0" smtClean="0"/>
              <a:t>  ( ЗА  ПРЕДМЕТНИМИ СПЕЦІАЛЬНОСТЯМИ</a:t>
            </a:r>
            <a:r>
              <a:rPr spc="-10" dirty="0" smtClean="0">
                <a:latin typeface="Verdana"/>
                <a:cs typeface="Verdana"/>
              </a:rPr>
              <a:t>)</a:t>
            </a:r>
            <a:endParaRPr spc="-10" dirty="0">
              <a:latin typeface="Verdana"/>
              <a:cs typeface="Verdana"/>
            </a:endParaRPr>
          </a:p>
          <a:p>
            <a:pPr marL="3625215" marR="240665" indent="-3377565">
              <a:lnSpc>
                <a:spcPct val="116399"/>
              </a:lnSpc>
            </a:pPr>
            <a:r>
              <a:rPr dirty="0"/>
              <a:t>ОСВІТНЯ</a:t>
            </a:r>
            <a:r>
              <a:rPr spc="-185" dirty="0"/>
              <a:t> </a:t>
            </a:r>
            <a:r>
              <a:rPr dirty="0" smtClean="0"/>
              <a:t>ПРОГРАМА</a:t>
            </a:r>
            <a:r>
              <a:rPr lang="ru-RU" dirty="0" smtClean="0"/>
              <a:t>:</a:t>
            </a:r>
            <a:r>
              <a:rPr spc="-180" dirty="0" smtClean="0"/>
              <a:t> </a:t>
            </a:r>
            <a:r>
              <a:rPr spc="-60" dirty="0">
                <a:latin typeface="Verdana"/>
                <a:cs typeface="Verdana"/>
              </a:rPr>
              <a:t>«</a:t>
            </a:r>
            <a:r>
              <a:rPr spc="-60" dirty="0"/>
              <a:t>СЕРЕДНЯ</a:t>
            </a:r>
            <a:r>
              <a:rPr spc="-185" dirty="0"/>
              <a:t> </a:t>
            </a:r>
            <a:r>
              <a:rPr spc="-45" dirty="0"/>
              <a:t>ОСВІТА</a:t>
            </a:r>
            <a:r>
              <a:rPr spc="-180" dirty="0"/>
              <a:t> </a:t>
            </a:r>
            <a:r>
              <a:rPr spc="-10" dirty="0">
                <a:latin typeface="Verdana"/>
                <a:cs typeface="Verdana"/>
              </a:rPr>
              <a:t>(</a:t>
            </a:r>
            <a:r>
              <a:rPr spc="-10" dirty="0"/>
              <a:t>ФІЗИЧНА </a:t>
            </a:r>
            <a:r>
              <a:rPr lang="uk-UA" spc="-10" dirty="0" smtClean="0"/>
              <a:t>  </a:t>
            </a:r>
            <a:r>
              <a:rPr spc="-10" dirty="0" smtClean="0"/>
              <a:t>КУЛЬТУРА</a:t>
            </a:r>
            <a:r>
              <a:rPr spc="-10" dirty="0">
                <a:latin typeface="Verdana"/>
                <a:cs typeface="Verdana"/>
              </a:rPr>
              <a:t>)»</a:t>
            </a:r>
          </a:p>
          <a:p>
            <a:pPr marL="125730">
              <a:lnSpc>
                <a:spcPct val="100000"/>
              </a:lnSpc>
              <a:spcBef>
                <a:spcPts val="570"/>
              </a:spcBef>
              <a:tabLst>
                <a:tab pos="4481195" algn="l"/>
              </a:tabLst>
            </a:pPr>
            <a:r>
              <a:rPr spc="120" dirty="0"/>
              <a:t>РІВЕНЬ</a:t>
            </a:r>
            <a:r>
              <a:rPr spc="-200" dirty="0"/>
              <a:t> </a:t>
            </a:r>
            <a:r>
              <a:rPr spc="105" dirty="0"/>
              <a:t>ВИЩОЇ</a:t>
            </a:r>
            <a:r>
              <a:rPr spc="-195" dirty="0"/>
              <a:t> </a:t>
            </a:r>
            <a:r>
              <a:rPr spc="-10" dirty="0" smtClean="0"/>
              <a:t>ОСВІТИ</a:t>
            </a:r>
            <a:r>
              <a:rPr lang="ru-RU" spc="-10" smtClean="0"/>
              <a:t>:</a:t>
            </a:r>
            <a:r>
              <a:rPr dirty="0"/>
              <a:t>	ДРУГИЙ</a:t>
            </a:r>
            <a:r>
              <a:rPr spc="-195" dirty="0"/>
              <a:t> </a:t>
            </a:r>
            <a:r>
              <a:rPr spc="-10" dirty="0">
                <a:latin typeface="Verdana"/>
                <a:cs typeface="Verdana"/>
              </a:rPr>
              <a:t>(</a:t>
            </a:r>
            <a:r>
              <a:rPr spc="-10" dirty="0"/>
              <a:t>МАГІСТЕРСЬКИЙ</a:t>
            </a:r>
            <a:r>
              <a:rPr spc="-10" dirty="0">
                <a:latin typeface="Verdana"/>
                <a:cs typeface="Verdana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1679" y="842660"/>
            <a:ext cx="14904719" cy="23685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 marR="5080" indent="-1888489">
              <a:lnSpc>
                <a:spcPct val="116500"/>
              </a:lnSpc>
              <a:spcBef>
                <a:spcPts val="95"/>
              </a:spcBef>
            </a:pPr>
            <a:r>
              <a:rPr sz="6600" spc="-420" dirty="0">
                <a:latin typeface="Verdana"/>
                <a:cs typeface="Verdana"/>
              </a:rPr>
              <a:t>-</a:t>
            </a:r>
            <a:r>
              <a:rPr sz="6600" spc="-1019" dirty="0">
                <a:latin typeface="Verdana"/>
                <a:cs typeface="Verdana"/>
              </a:rPr>
              <a:t> </a:t>
            </a:r>
            <a:r>
              <a:rPr sz="6600" spc="-110" dirty="0"/>
              <a:t>Мусхарıна</a:t>
            </a:r>
            <a:r>
              <a:rPr sz="6600" spc="-785" dirty="0"/>
              <a:t> </a:t>
            </a:r>
            <a:r>
              <a:rPr sz="6600" spc="125" dirty="0"/>
              <a:t>Юлıя</a:t>
            </a:r>
            <a:r>
              <a:rPr sz="6600" spc="-790" dirty="0"/>
              <a:t> </a:t>
            </a:r>
            <a:r>
              <a:rPr sz="6600" spc="-40" dirty="0"/>
              <a:t>Юрıївна</a:t>
            </a:r>
            <a:r>
              <a:rPr sz="6600" spc="-40" dirty="0">
                <a:latin typeface="Verdana"/>
                <a:cs typeface="Verdana"/>
              </a:rPr>
              <a:t>–</a:t>
            </a:r>
            <a:r>
              <a:rPr sz="6600" spc="-1015" dirty="0">
                <a:latin typeface="Verdana"/>
                <a:cs typeface="Verdana"/>
              </a:rPr>
              <a:t> </a:t>
            </a:r>
            <a:r>
              <a:rPr sz="6600" spc="-75" dirty="0"/>
              <a:t>кандидат </a:t>
            </a:r>
            <a:r>
              <a:rPr sz="6600" spc="-145" dirty="0"/>
              <a:t>педагогıчних</a:t>
            </a:r>
            <a:r>
              <a:rPr sz="6600" spc="-770" dirty="0"/>
              <a:t> </a:t>
            </a:r>
            <a:r>
              <a:rPr sz="6600" spc="-100" dirty="0"/>
              <a:t>наук</a:t>
            </a:r>
            <a:r>
              <a:rPr sz="6600" spc="-100" dirty="0">
                <a:latin typeface="Verdana"/>
                <a:cs typeface="Verdana"/>
              </a:rPr>
              <a:t>,</a:t>
            </a:r>
            <a:r>
              <a:rPr sz="6600" spc="-1000" dirty="0">
                <a:latin typeface="Verdana"/>
                <a:cs typeface="Verdana"/>
              </a:rPr>
              <a:t> </a:t>
            </a:r>
            <a:r>
              <a:rPr sz="6600" spc="-285" dirty="0"/>
              <a:t>доцент</a:t>
            </a:r>
            <a:r>
              <a:rPr sz="6600" spc="-285" dirty="0">
                <a:latin typeface="Verdana"/>
                <a:cs typeface="Verdana"/>
              </a:rPr>
              <a:t>;</a:t>
            </a:r>
            <a:endParaRPr sz="6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582" y="3202327"/>
            <a:ext cx="17216755" cy="711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045" marR="246379" indent="20955" algn="ctr">
              <a:lnSpc>
                <a:spcPct val="116199"/>
              </a:lnSpc>
              <a:spcBef>
                <a:spcPts val="100"/>
              </a:spcBef>
            </a:pPr>
            <a:r>
              <a:rPr sz="5000" spc="-90" dirty="0">
                <a:solidFill>
                  <a:srgbClr val="FFFFFF"/>
                </a:solidFill>
                <a:latin typeface="Lucida Sans Unicode"/>
                <a:cs typeface="Lucida Sans Unicode"/>
              </a:rPr>
              <a:t>профайл</a:t>
            </a:r>
            <a:r>
              <a:rPr sz="5000" spc="-6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викладача</a:t>
            </a:r>
            <a:r>
              <a:rPr sz="5000" spc="-10" dirty="0">
                <a:solidFill>
                  <a:srgbClr val="FFFFFF"/>
                </a:solidFill>
                <a:latin typeface="Verdana"/>
                <a:cs typeface="Verdana"/>
              </a:rPr>
              <a:t>: </a:t>
            </a:r>
            <a:r>
              <a:rPr sz="5000" spc="365" dirty="0">
                <a:solidFill>
                  <a:srgbClr val="FFFFFF"/>
                </a:solidFill>
                <a:latin typeface="Verdana"/>
                <a:cs typeface="Verdana"/>
              </a:rPr>
              <a:t>https://moodle.ddpu.edu.ua/user/profile.php </a:t>
            </a:r>
            <a:r>
              <a:rPr sz="5000" spc="55" dirty="0">
                <a:solidFill>
                  <a:srgbClr val="FFFFFF"/>
                </a:solidFill>
                <a:latin typeface="Verdana"/>
                <a:cs typeface="Verdana"/>
              </a:rPr>
              <a:t>e-</a:t>
            </a:r>
            <a:r>
              <a:rPr sz="5000" spc="385" dirty="0">
                <a:solidFill>
                  <a:srgbClr val="FFFFFF"/>
                </a:solidFill>
                <a:latin typeface="Verdana"/>
                <a:cs typeface="Verdana"/>
              </a:rPr>
              <a:t>mail</a:t>
            </a:r>
            <a:r>
              <a:rPr sz="5000" spc="-7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5000" dirty="0">
                <a:solidFill>
                  <a:srgbClr val="FFFFFF"/>
                </a:solidFill>
                <a:latin typeface="Lucida Sans Unicode"/>
                <a:cs typeface="Lucida Sans Unicode"/>
              </a:rPr>
              <a:t>викладача</a:t>
            </a:r>
            <a:r>
              <a:rPr sz="5000" spc="-5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265" dirty="0">
                <a:solidFill>
                  <a:srgbClr val="FFFFFF"/>
                </a:solidFill>
                <a:latin typeface="Verdana"/>
                <a:cs typeface="Verdana"/>
              </a:rPr>
              <a:t>y.y.muskharina@ddpu.edu.ua; </a:t>
            </a:r>
            <a:r>
              <a:rPr sz="500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сторıнка</a:t>
            </a:r>
            <a:r>
              <a:rPr sz="5000" spc="-5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курсу</a:t>
            </a:r>
            <a:r>
              <a:rPr sz="5000" spc="-5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235" dirty="0">
                <a:solidFill>
                  <a:srgbClr val="FFFFFF"/>
                </a:solidFill>
                <a:latin typeface="Lucida Sans Unicode"/>
                <a:cs typeface="Lucida Sans Unicode"/>
              </a:rPr>
              <a:t>в</a:t>
            </a:r>
            <a:r>
              <a:rPr sz="5000" spc="-5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180" dirty="0">
                <a:solidFill>
                  <a:srgbClr val="FFFFFF"/>
                </a:solidFill>
                <a:latin typeface="Verdana"/>
                <a:cs typeface="Verdana"/>
              </a:rPr>
              <a:t>Moodle:</a:t>
            </a:r>
            <a:endParaRPr sz="5000">
              <a:latin typeface="Verdana"/>
              <a:cs typeface="Verdana"/>
            </a:endParaRPr>
          </a:p>
          <a:p>
            <a:pPr marL="12065" marR="5080" algn="ctr">
              <a:lnSpc>
                <a:spcPts val="6980"/>
              </a:lnSpc>
              <a:spcBef>
                <a:spcPts val="390"/>
              </a:spcBef>
            </a:pPr>
            <a:r>
              <a:rPr sz="5000" spc="375" dirty="0">
                <a:solidFill>
                  <a:srgbClr val="FFFFFF"/>
                </a:solidFill>
                <a:latin typeface="Verdana"/>
                <a:cs typeface="Verdana"/>
              </a:rPr>
              <a:t>https://moodle.ddpu.edu.ua/course/view.php? </a:t>
            </a:r>
            <a:r>
              <a:rPr sz="5000" spc="-10" dirty="0">
                <a:solidFill>
                  <a:srgbClr val="FFFFFF"/>
                </a:solidFill>
                <a:latin typeface="Verdana"/>
                <a:cs typeface="Verdana"/>
              </a:rPr>
              <a:t>id=961</a:t>
            </a:r>
            <a:endParaRPr sz="5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50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розклад</a:t>
            </a:r>
            <a:r>
              <a:rPr sz="5000" spc="-5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-90" dirty="0">
                <a:solidFill>
                  <a:srgbClr val="FFFFFF"/>
                </a:solidFill>
                <a:latin typeface="Lucida Sans Unicode"/>
                <a:cs typeface="Lucida Sans Unicode"/>
              </a:rPr>
              <a:t>консультацıй</a:t>
            </a:r>
            <a:r>
              <a:rPr sz="5000" spc="-90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r>
              <a:rPr sz="5000" spc="-7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500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вıвторок</a:t>
            </a:r>
            <a:r>
              <a:rPr sz="5000" spc="-5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dirty="0">
                <a:solidFill>
                  <a:srgbClr val="FFFFFF"/>
                </a:solidFill>
                <a:latin typeface="Lucida Sans Unicode"/>
                <a:cs typeface="Lucida Sans Unicode"/>
              </a:rPr>
              <a:t>з</a:t>
            </a:r>
            <a:r>
              <a:rPr sz="5000" spc="-5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-105" dirty="0">
                <a:solidFill>
                  <a:srgbClr val="FFFFFF"/>
                </a:solidFill>
                <a:latin typeface="Verdana"/>
                <a:cs typeface="Verdana"/>
              </a:rPr>
              <a:t>14.30</a:t>
            </a:r>
            <a:r>
              <a:rPr sz="5000" spc="-7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5000" spc="-270" dirty="0">
                <a:solidFill>
                  <a:srgbClr val="FFFFFF"/>
                </a:solidFill>
                <a:latin typeface="Lucida Sans Unicode"/>
                <a:cs typeface="Lucida Sans Unicode"/>
              </a:rPr>
              <a:t>до</a:t>
            </a:r>
            <a:r>
              <a:rPr sz="5000" spc="-5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5000" spc="-105" dirty="0">
                <a:solidFill>
                  <a:srgbClr val="FFFFFF"/>
                </a:solidFill>
                <a:latin typeface="Verdana"/>
                <a:cs typeface="Verdana"/>
              </a:rPr>
              <a:t>15.30</a:t>
            </a:r>
            <a:r>
              <a:rPr sz="5000" spc="-7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5000" spc="-315" dirty="0">
                <a:solidFill>
                  <a:srgbClr val="FFFFFF"/>
                </a:solidFill>
                <a:latin typeface="Lucida Sans Unicode"/>
                <a:cs typeface="Lucida Sans Unicode"/>
              </a:rPr>
              <a:t>год</a:t>
            </a:r>
            <a:r>
              <a:rPr sz="5000" spc="-315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5000">
              <a:latin typeface="Verdana"/>
              <a:cs typeface="Verdana"/>
            </a:endParaRPr>
          </a:p>
          <a:p>
            <a:pPr marR="114935" algn="ctr">
              <a:lnSpc>
                <a:spcPct val="100000"/>
              </a:lnSpc>
              <a:spcBef>
                <a:spcPts val="975"/>
              </a:spcBef>
            </a:pPr>
            <a:r>
              <a:rPr sz="5000" spc="405" dirty="0">
                <a:solidFill>
                  <a:srgbClr val="FFFFFF"/>
                </a:solidFill>
                <a:latin typeface="Verdana"/>
                <a:cs typeface="Verdana"/>
              </a:rPr>
              <a:t>https://meet.google.com/yfx-</a:t>
            </a:r>
            <a:r>
              <a:rPr sz="5000" spc="575" dirty="0">
                <a:solidFill>
                  <a:srgbClr val="FFFFFF"/>
                </a:solidFill>
                <a:latin typeface="Verdana"/>
                <a:cs typeface="Verdana"/>
              </a:rPr>
              <a:t>ktvw-</a:t>
            </a:r>
            <a:r>
              <a:rPr sz="5000" spc="350" dirty="0">
                <a:solidFill>
                  <a:srgbClr val="FFFFFF"/>
                </a:solidFill>
                <a:latin typeface="Verdana"/>
                <a:cs typeface="Verdana"/>
              </a:rPr>
              <a:t>uyn</a:t>
            </a:r>
            <a:endParaRPr sz="5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4621" y="999943"/>
            <a:ext cx="72345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85" dirty="0"/>
              <a:t>АНОТАЦІЯ</a:t>
            </a:r>
            <a:r>
              <a:rPr sz="4000" spc="-270" dirty="0"/>
              <a:t> </a:t>
            </a:r>
            <a:r>
              <a:rPr sz="4000" spc="-155" dirty="0"/>
              <a:t>ДО</a:t>
            </a:r>
            <a:r>
              <a:rPr sz="4000" spc="-265" dirty="0"/>
              <a:t> </a:t>
            </a:r>
            <a:r>
              <a:rPr sz="4000" spc="-60" dirty="0"/>
              <a:t>ДИСЦИПЛІНИ</a:t>
            </a:r>
            <a:r>
              <a:rPr sz="4000" spc="-60" dirty="0">
                <a:latin typeface="Verdana"/>
                <a:cs typeface="Verdana"/>
              </a:rPr>
              <a:t>: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144" y="1603389"/>
            <a:ext cx="18235930" cy="7226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6700"/>
              </a:lnSpc>
              <a:spcBef>
                <a:spcPts val="95"/>
              </a:spcBef>
            </a:pPr>
            <a:r>
              <a:rPr sz="4500" spc="-90" dirty="0">
                <a:solidFill>
                  <a:srgbClr val="FFFFFF"/>
                </a:solidFill>
                <a:latin typeface="Lucida Sans Unicode"/>
                <a:cs typeface="Lucida Sans Unicode"/>
              </a:rPr>
              <a:t>дисциплıна</a:t>
            </a:r>
            <a:r>
              <a:rPr sz="4500" spc="-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10" dirty="0">
                <a:solidFill>
                  <a:srgbClr val="FFFFFF"/>
                </a:solidFill>
                <a:latin typeface="Verdana"/>
                <a:cs typeface="Verdana"/>
              </a:rPr>
              <a:t>«</a:t>
            </a:r>
            <a:r>
              <a:rPr sz="450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Методологıя</a:t>
            </a:r>
            <a:r>
              <a:rPr sz="45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керування</a:t>
            </a:r>
            <a:r>
              <a:rPr sz="4500" spc="-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фıзичним</a:t>
            </a:r>
            <a:r>
              <a:rPr sz="45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здоров</a:t>
            </a:r>
            <a:r>
              <a:rPr sz="4500" spc="-10" dirty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ям </a:t>
            </a:r>
            <a:r>
              <a:rPr sz="450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людини</a:t>
            </a:r>
            <a:r>
              <a:rPr sz="4500" spc="-114" dirty="0">
                <a:solidFill>
                  <a:srgbClr val="FFFFFF"/>
                </a:solidFill>
                <a:latin typeface="Verdana"/>
                <a:cs typeface="Verdana"/>
              </a:rPr>
              <a:t>»</a:t>
            </a:r>
            <a:r>
              <a:rPr sz="4500" spc="-4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spc="-40" dirty="0">
                <a:solidFill>
                  <a:srgbClr val="FFFFFF"/>
                </a:solidFill>
                <a:latin typeface="Lucida Sans Unicode"/>
                <a:cs typeface="Lucida Sans Unicode"/>
              </a:rPr>
              <a:t>розроблено</a:t>
            </a:r>
            <a:r>
              <a:rPr sz="4500" spc="-3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90" dirty="0">
                <a:solidFill>
                  <a:srgbClr val="FFFFFF"/>
                </a:solidFill>
                <a:latin typeface="Lucida Sans Unicode"/>
                <a:cs typeface="Lucida Sans Unicode"/>
              </a:rPr>
              <a:t>вıдповıдно</a:t>
            </a:r>
            <a:r>
              <a:rPr sz="4500" spc="-3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250" dirty="0">
                <a:solidFill>
                  <a:srgbClr val="FFFFFF"/>
                </a:solidFill>
                <a:latin typeface="Lucida Sans Unicode"/>
                <a:cs typeface="Lucida Sans Unicode"/>
              </a:rPr>
              <a:t>до</a:t>
            </a:r>
            <a:r>
              <a:rPr sz="4500" spc="-3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45" dirty="0">
                <a:solidFill>
                  <a:srgbClr val="FFFFFF"/>
                </a:solidFill>
                <a:latin typeface="Lucida Sans Unicode"/>
                <a:cs typeface="Lucida Sans Unicode"/>
              </a:rPr>
              <a:t>потреб</a:t>
            </a:r>
            <a:r>
              <a:rPr sz="4500" spc="-2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35" dirty="0">
                <a:solidFill>
                  <a:srgbClr val="FFFFFF"/>
                </a:solidFill>
                <a:latin typeface="Lucida Sans Unicode"/>
                <a:cs typeface="Lucida Sans Unicode"/>
              </a:rPr>
              <a:t>та</a:t>
            </a:r>
            <a:r>
              <a:rPr sz="4500" spc="-3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особливостей </a:t>
            </a:r>
            <a:r>
              <a:rPr sz="4500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кожного</a:t>
            </a:r>
            <a:r>
              <a:rPr sz="4500" spc="-2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45" dirty="0">
                <a:solidFill>
                  <a:srgbClr val="FFFFFF"/>
                </a:solidFill>
                <a:latin typeface="Lucida Sans Unicode"/>
                <a:cs typeface="Lucida Sans Unicode"/>
              </a:rPr>
              <a:t>здобувача</a:t>
            </a:r>
            <a:r>
              <a:rPr sz="4500" spc="-45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4500" spc="-4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ураховано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тенденцıї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розвитку</a:t>
            </a:r>
            <a:r>
              <a:rPr sz="4500" spc="-2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вищої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освıти </a:t>
            </a:r>
            <a:r>
              <a:rPr sz="4500" spc="-125" dirty="0">
                <a:solidFill>
                  <a:srgbClr val="FFFFFF"/>
                </a:solidFill>
                <a:latin typeface="Lucida Sans Unicode"/>
                <a:cs typeface="Lucida Sans Unicode"/>
              </a:rPr>
              <a:t>щодо</a:t>
            </a:r>
            <a:r>
              <a:rPr sz="4500" spc="-2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сприяння</a:t>
            </a:r>
            <a:r>
              <a:rPr sz="4500" spc="-25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формуванню</a:t>
            </a:r>
            <a:r>
              <a:rPr sz="4500" spc="-25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Verdana"/>
                <a:cs typeface="Verdana"/>
              </a:rPr>
              <a:t>soft</a:t>
            </a:r>
            <a:r>
              <a:rPr sz="4500" spc="-40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spc="-155" dirty="0">
                <a:solidFill>
                  <a:srgbClr val="FFFFFF"/>
                </a:solidFill>
                <a:latin typeface="Verdana"/>
                <a:cs typeface="Verdana"/>
              </a:rPr>
              <a:t>skills,</a:t>
            </a:r>
            <a:r>
              <a:rPr sz="4500" spc="-40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spc="135" dirty="0">
                <a:solidFill>
                  <a:srgbClr val="FFFFFF"/>
                </a:solidFill>
                <a:latin typeface="Lucida Sans Unicode"/>
                <a:cs typeface="Lucida Sans Unicode"/>
              </a:rPr>
              <a:t>вивчення</a:t>
            </a:r>
            <a:r>
              <a:rPr sz="4500" spc="-2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35" dirty="0">
                <a:solidFill>
                  <a:srgbClr val="FFFFFF"/>
                </a:solidFill>
                <a:latin typeface="Lucida Sans Unicode"/>
                <a:cs typeface="Lucida Sans Unicode"/>
              </a:rPr>
              <a:t>даного</a:t>
            </a:r>
            <a:r>
              <a:rPr sz="4500" spc="-25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курсу передбачає</a:t>
            </a:r>
            <a:r>
              <a:rPr sz="4500" spc="-2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формуванню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у</a:t>
            </a:r>
            <a:r>
              <a:rPr sz="4500" spc="-2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здобувачıв</a:t>
            </a:r>
            <a:r>
              <a:rPr sz="4500" spc="-2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знань</a:t>
            </a:r>
            <a:r>
              <a:rPr sz="450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4500" spc="-4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вмıнь</a:t>
            </a:r>
            <a:r>
              <a:rPr sz="450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4500" spc="-4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навичок</a:t>
            </a:r>
            <a:r>
              <a:rPr sz="450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4500" spc="-4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якı </a:t>
            </a:r>
            <a:r>
              <a:rPr sz="4500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забезпечують</a:t>
            </a:r>
            <a:r>
              <a:rPr sz="4500" spc="-2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теоретичну</a:t>
            </a:r>
            <a:r>
              <a:rPr sz="4500" spc="-2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50" dirty="0">
                <a:solidFill>
                  <a:srgbClr val="FFFFFF"/>
                </a:solidFill>
                <a:latin typeface="Lucida Sans Unicode"/>
                <a:cs typeface="Lucida Sans Unicode"/>
              </a:rPr>
              <a:t>ı</a:t>
            </a:r>
            <a:r>
              <a:rPr sz="4500" spc="-2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практичну</a:t>
            </a:r>
            <a:r>
              <a:rPr sz="4500" spc="-25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пıдготовку </a:t>
            </a:r>
            <a:r>
              <a:rPr sz="4500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висококвалıфıкованих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вчителıв</a:t>
            </a:r>
            <a:r>
              <a:rPr sz="4500" spc="-2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40" dirty="0">
                <a:solidFill>
                  <a:srgbClr val="FFFFFF"/>
                </a:solidFill>
                <a:latin typeface="Lucida Sans Unicode"/>
                <a:cs typeface="Lucida Sans Unicode"/>
              </a:rPr>
              <a:t>фıзичної</a:t>
            </a:r>
            <a:r>
              <a:rPr sz="4500" spc="-2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культури</a:t>
            </a:r>
            <a:r>
              <a:rPr sz="4500" spc="-6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4500" spc="-4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здатних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до </a:t>
            </a:r>
            <a:r>
              <a:rPr sz="4500" spc="-90" dirty="0">
                <a:solidFill>
                  <a:srgbClr val="FFFFFF"/>
                </a:solidFill>
                <a:latin typeface="Lucida Sans Unicode"/>
                <a:cs typeface="Lucida Sans Unicode"/>
              </a:rPr>
              <a:t>постıйного</a:t>
            </a:r>
            <a:r>
              <a:rPr sz="450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оновлення</a:t>
            </a:r>
            <a:r>
              <a:rPr sz="450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dirty="0">
                <a:solidFill>
                  <a:srgbClr val="FFFFFF"/>
                </a:solidFill>
                <a:latin typeface="Lucida Sans Unicode"/>
                <a:cs typeface="Lucida Sans Unicode"/>
              </a:rPr>
              <a:t>знань</a:t>
            </a:r>
            <a:r>
              <a:rPr sz="4500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4500" spc="-3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використання </a:t>
            </a:r>
            <a:r>
              <a:rPr sz="4500" spc="-40" dirty="0">
                <a:solidFill>
                  <a:srgbClr val="FFFFFF"/>
                </a:solidFill>
                <a:latin typeface="Lucida Sans Unicode"/>
                <a:cs typeface="Lucida Sans Unicode"/>
              </a:rPr>
              <a:t>здоров</a:t>
            </a:r>
            <a:r>
              <a:rPr sz="4500" spc="-40" dirty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r>
              <a:rPr sz="4500" spc="-40" dirty="0">
                <a:solidFill>
                  <a:srgbClr val="FFFFFF"/>
                </a:solidFill>
                <a:latin typeface="Lucida Sans Unicode"/>
                <a:cs typeface="Lucida Sans Unicode"/>
              </a:rPr>
              <a:t>язберıгаючих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5" dirty="0">
                <a:solidFill>
                  <a:srgbClr val="FFFFFF"/>
                </a:solidFill>
                <a:latin typeface="Lucida Sans Unicode"/>
                <a:cs typeface="Lucida Sans Unicode"/>
              </a:rPr>
              <a:t>технологıй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у</a:t>
            </a:r>
            <a:r>
              <a:rPr sz="4500" spc="-2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закладах</a:t>
            </a:r>
            <a:r>
              <a:rPr sz="4500" spc="-2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45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освıти</a:t>
            </a:r>
            <a:endParaRPr sz="4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159" y="481416"/>
            <a:ext cx="6885940" cy="3425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15900"/>
              </a:lnSpc>
              <a:spcBef>
                <a:spcPts val="95"/>
              </a:spcBef>
            </a:pPr>
            <a:r>
              <a:rPr sz="2750" spc="-280" dirty="0">
                <a:latin typeface="Arial Black"/>
                <a:cs typeface="Arial Black"/>
              </a:rPr>
              <a:t>МЕТА</a:t>
            </a:r>
            <a:r>
              <a:rPr sz="2750" spc="-245" dirty="0">
                <a:latin typeface="Arial Black"/>
                <a:cs typeface="Arial Black"/>
              </a:rPr>
              <a:t> </a:t>
            </a:r>
            <a:r>
              <a:rPr sz="2750" spc="-254" dirty="0">
                <a:latin typeface="Arial Black"/>
                <a:cs typeface="Arial Black"/>
              </a:rPr>
              <a:t>ВИВЧЕННЯ</a:t>
            </a:r>
            <a:r>
              <a:rPr sz="2750" spc="-245" dirty="0">
                <a:latin typeface="Arial Black"/>
                <a:cs typeface="Arial Black"/>
              </a:rPr>
              <a:t> </a:t>
            </a:r>
            <a:r>
              <a:rPr sz="2750" spc="-35" dirty="0">
                <a:latin typeface="Arial Black"/>
                <a:cs typeface="Arial Black"/>
              </a:rPr>
              <a:t>ДИСЦИПЛІНИ</a:t>
            </a:r>
            <a:r>
              <a:rPr sz="2750" b="1" spc="-35" dirty="0">
                <a:latin typeface="Cambria"/>
                <a:cs typeface="Cambria"/>
              </a:rPr>
              <a:t>: </a:t>
            </a:r>
            <a:r>
              <a:rPr sz="2750" spc="65" dirty="0">
                <a:latin typeface="Lucida Sans Unicode"/>
                <a:cs typeface="Lucida Sans Unicode"/>
              </a:rPr>
              <a:t>ФОРМУВАННЯ</a:t>
            </a:r>
            <a:r>
              <a:rPr sz="2750" spc="-120" dirty="0">
                <a:latin typeface="Lucida Sans Unicode"/>
                <a:cs typeface="Lucida Sans Unicode"/>
              </a:rPr>
              <a:t> </a:t>
            </a:r>
            <a:r>
              <a:rPr sz="2750" spc="-60" dirty="0">
                <a:latin typeface="Lucida Sans Unicode"/>
                <a:cs typeface="Lucida Sans Unicode"/>
              </a:rPr>
              <a:t>У</a:t>
            </a:r>
            <a:r>
              <a:rPr sz="2750" spc="-120" dirty="0">
                <a:latin typeface="Lucida Sans Unicode"/>
                <a:cs typeface="Lucida Sans Unicode"/>
              </a:rPr>
              <a:t> </a:t>
            </a:r>
            <a:r>
              <a:rPr sz="2750" spc="55" dirty="0">
                <a:latin typeface="Lucida Sans Unicode"/>
                <a:cs typeface="Lucida Sans Unicode"/>
              </a:rPr>
              <a:t>ЗДОБУВАЧІВ</a:t>
            </a:r>
            <a:r>
              <a:rPr sz="2750" spc="-12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ЗНАНЬ</a:t>
            </a:r>
            <a:r>
              <a:rPr sz="2750" spc="-114" dirty="0">
                <a:latin typeface="Lucida Sans Unicode"/>
                <a:cs typeface="Lucida Sans Unicode"/>
              </a:rPr>
              <a:t> </a:t>
            </a:r>
            <a:r>
              <a:rPr sz="2750" spc="95" dirty="0">
                <a:latin typeface="Lucida Sans Unicode"/>
                <a:cs typeface="Lucida Sans Unicode"/>
              </a:rPr>
              <a:t>І </a:t>
            </a:r>
            <a:r>
              <a:rPr sz="2750" spc="70" dirty="0">
                <a:latin typeface="Lucida Sans Unicode"/>
                <a:cs typeface="Lucida Sans Unicode"/>
              </a:rPr>
              <a:t>ВМІНЬ</a:t>
            </a:r>
            <a:r>
              <a:rPr sz="2750" i="1" spc="70" dirty="0">
                <a:latin typeface="Verdana"/>
                <a:cs typeface="Verdana"/>
              </a:rPr>
              <a:t>,</a:t>
            </a:r>
            <a:r>
              <a:rPr sz="2750" i="1" spc="-270" dirty="0">
                <a:latin typeface="Verdana"/>
                <a:cs typeface="Verdana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НЕОБХІДНИХ</a:t>
            </a:r>
            <a:r>
              <a:rPr sz="2750" spc="-170" dirty="0">
                <a:latin typeface="Lucida Sans Unicode"/>
                <a:cs typeface="Lucida Sans Unicode"/>
              </a:rPr>
              <a:t> </a:t>
            </a:r>
            <a:r>
              <a:rPr sz="2750" spc="-45" dirty="0">
                <a:latin typeface="Lucida Sans Unicode"/>
                <a:cs typeface="Lucida Sans Unicode"/>
              </a:rPr>
              <a:t>ДЛЯ</a:t>
            </a:r>
            <a:r>
              <a:rPr sz="2750" spc="-170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УСПІШНОЇ </a:t>
            </a:r>
            <a:r>
              <a:rPr sz="2750" dirty="0">
                <a:latin typeface="Lucida Sans Unicode"/>
                <a:cs typeface="Lucida Sans Unicode"/>
              </a:rPr>
              <a:t>ПРАКТИЧНОЇ</a:t>
            </a:r>
            <a:r>
              <a:rPr sz="2750" spc="-5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ДІЯЛЬНОСТІ</a:t>
            </a:r>
            <a:r>
              <a:rPr sz="2750" spc="-50" dirty="0">
                <a:latin typeface="Lucida Sans Unicode"/>
                <a:cs typeface="Lucida Sans Unicode"/>
              </a:rPr>
              <a:t> </a:t>
            </a:r>
            <a:r>
              <a:rPr sz="2750" spc="40" dirty="0">
                <a:latin typeface="Lucida Sans Unicode"/>
                <a:cs typeface="Lucida Sans Unicode"/>
              </a:rPr>
              <a:t>ВЧИТЕЛЯ </a:t>
            </a:r>
            <a:r>
              <a:rPr sz="2750" spc="125" dirty="0">
                <a:latin typeface="Lucida Sans Unicode"/>
                <a:cs typeface="Lucida Sans Unicode"/>
              </a:rPr>
              <a:t>ФІЗИЧНОЇ</a:t>
            </a:r>
            <a:r>
              <a:rPr sz="2750" spc="-95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КУЛЬТУРИ</a:t>
            </a:r>
            <a:r>
              <a:rPr sz="2750" spc="-90" dirty="0">
                <a:latin typeface="Lucida Sans Unicode"/>
                <a:cs typeface="Lucida Sans Unicode"/>
              </a:rPr>
              <a:t> </a:t>
            </a:r>
            <a:r>
              <a:rPr sz="2750" spc="-20" dirty="0">
                <a:latin typeface="Lucida Sans Unicode"/>
                <a:cs typeface="Lucida Sans Unicode"/>
              </a:rPr>
              <a:t>ЩОДО </a:t>
            </a:r>
            <a:r>
              <a:rPr sz="2750" spc="65" dirty="0">
                <a:latin typeface="Lucida Sans Unicode"/>
                <a:cs typeface="Lucida Sans Unicode"/>
              </a:rPr>
              <a:t>ФОРМУВАННЯ</a:t>
            </a:r>
            <a:r>
              <a:rPr sz="2750" spc="-65" dirty="0">
                <a:latin typeface="Lucida Sans Unicode"/>
                <a:cs typeface="Lucida Sans Unicode"/>
              </a:rPr>
              <a:t> </a:t>
            </a:r>
            <a:r>
              <a:rPr sz="2750" spc="100" dirty="0">
                <a:latin typeface="Lucida Sans Unicode"/>
                <a:cs typeface="Lucida Sans Unicode"/>
              </a:rPr>
              <a:t>ФІЗИЧНОГО</a:t>
            </a:r>
            <a:r>
              <a:rPr sz="2750" spc="-60" dirty="0">
                <a:latin typeface="Lucida Sans Unicode"/>
                <a:cs typeface="Lucida Sans Unicode"/>
              </a:rPr>
              <a:t> </a:t>
            </a:r>
            <a:r>
              <a:rPr sz="2750" dirty="0">
                <a:latin typeface="Lucida Sans Unicode"/>
                <a:cs typeface="Lucida Sans Unicode"/>
              </a:rPr>
              <a:t>ЗДОРОВ</a:t>
            </a:r>
            <a:r>
              <a:rPr sz="2750" i="1" dirty="0">
                <a:latin typeface="Verdana"/>
                <a:cs typeface="Verdana"/>
              </a:rPr>
              <a:t>’</a:t>
            </a:r>
            <a:r>
              <a:rPr sz="2750" dirty="0">
                <a:latin typeface="Lucida Sans Unicode"/>
                <a:cs typeface="Lucida Sans Unicode"/>
              </a:rPr>
              <a:t>Я</a:t>
            </a:r>
            <a:r>
              <a:rPr sz="2750" spc="-60" dirty="0">
                <a:latin typeface="Lucida Sans Unicode"/>
                <a:cs typeface="Lucida Sans Unicode"/>
              </a:rPr>
              <a:t> </a:t>
            </a:r>
            <a:r>
              <a:rPr sz="2750" spc="155" dirty="0">
                <a:latin typeface="Lucida Sans Unicode"/>
                <a:cs typeface="Lucida Sans Unicode"/>
              </a:rPr>
              <a:t>В </a:t>
            </a:r>
            <a:r>
              <a:rPr sz="2750" spc="75" dirty="0">
                <a:latin typeface="Lucida Sans Unicode"/>
                <a:cs typeface="Lucida Sans Unicode"/>
              </a:rPr>
              <a:t>УЧНІВСЬКОЇ</a:t>
            </a:r>
            <a:r>
              <a:rPr sz="2750" spc="-175" dirty="0">
                <a:latin typeface="Lucida Sans Unicode"/>
                <a:cs typeface="Lucida Sans Unicode"/>
              </a:rPr>
              <a:t> </a:t>
            </a:r>
            <a:r>
              <a:rPr sz="2750" spc="-10" dirty="0">
                <a:latin typeface="Lucida Sans Unicode"/>
                <a:cs typeface="Lucida Sans Unicode"/>
              </a:rPr>
              <a:t>МОЛОДІ</a:t>
            </a:r>
            <a:r>
              <a:rPr sz="2750" i="1" spc="-10" dirty="0">
                <a:latin typeface="Verdana"/>
                <a:cs typeface="Verdana"/>
              </a:rPr>
              <a:t>.</a:t>
            </a:r>
            <a:endParaRPr sz="27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2439" y="922261"/>
            <a:ext cx="8243570" cy="38804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136525" algn="ctr">
              <a:lnSpc>
                <a:spcPct val="100000"/>
              </a:lnSpc>
              <a:spcBef>
                <a:spcPts val="535"/>
              </a:spcBef>
            </a:pPr>
            <a:r>
              <a:rPr sz="2400" spc="-180" dirty="0">
                <a:solidFill>
                  <a:srgbClr val="FFFFFF"/>
                </a:solidFill>
                <a:latin typeface="Arial Black"/>
                <a:cs typeface="Arial Black"/>
              </a:rPr>
              <a:t>ОСНОВНІ</a:t>
            </a:r>
            <a:r>
              <a:rPr sz="2400" spc="-19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 Black"/>
                <a:cs typeface="Arial Black"/>
              </a:rPr>
              <a:t>ЗАВДАННЯ</a:t>
            </a:r>
            <a:r>
              <a:rPr sz="2400" b="1" spc="-75" dirty="0">
                <a:solidFill>
                  <a:srgbClr val="FFFFFF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12065" marR="5080" indent="-635" algn="ctr">
              <a:lnSpc>
                <a:spcPct val="113599"/>
              </a:lnSpc>
              <a:spcBef>
                <a:spcPts val="35"/>
              </a:spcBef>
            </a:pP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НАВЧИТИ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СТУДЕНТІВ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ОЦІНЮВАТИ</a:t>
            </a:r>
            <a:r>
              <a:rPr sz="2200" spc="-2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25" dirty="0">
                <a:solidFill>
                  <a:srgbClr val="FFFFFF"/>
                </a:solidFill>
                <a:latin typeface="Lucida Sans Unicode"/>
                <a:cs typeface="Lucida Sans Unicode"/>
              </a:rPr>
              <a:t>СТАН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35" dirty="0">
                <a:solidFill>
                  <a:srgbClr val="FFFFFF"/>
                </a:solidFill>
                <a:latin typeface="Lucida Sans Unicode"/>
                <a:cs typeface="Lucida Sans Unicode"/>
              </a:rPr>
              <a:t>ЗДОРОВ</a:t>
            </a:r>
            <a:r>
              <a:rPr sz="2200" spc="-35" dirty="0">
                <a:solidFill>
                  <a:srgbClr val="FFFFFF"/>
                </a:solidFill>
                <a:latin typeface="Trebuchet MS"/>
                <a:cs typeface="Trebuchet MS"/>
              </a:rPr>
              <a:t>’</a:t>
            </a:r>
            <a:r>
              <a:rPr sz="2200" spc="-35" dirty="0">
                <a:solidFill>
                  <a:srgbClr val="FFFFFF"/>
                </a:solidFill>
                <a:latin typeface="Lucida Sans Unicode"/>
                <a:cs typeface="Lucida Sans Unicode"/>
              </a:rPr>
              <a:t>Я</a:t>
            </a:r>
            <a:r>
              <a:rPr sz="2200" spc="-3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2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РІВЕНЬ </a:t>
            </a:r>
            <a:r>
              <a:rPr sz="220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ФІЗИЧНОГО</a:t>
            </a:r>
            <a:r>
              <a:rPr sz="2200" spc="-20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РОЗВИТКУ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200" spc="-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ФУНКЦІОНАЛЬНИХ</a:t>
            </a:r>
            <a:r>
              <a:rPr sz="2200" spc="-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МОЖЛИВОСТЕЙ </a:t>
            </a:r>
            <a:r>
              <a:rPr sz="2200" spc="100" dirty="0">
                <a:solidFill>
                  <a:srgbClr val="FFFFFF"/>
                </a:solidFill>
                <a:latin typeface="Lucida Sans Unicode"/>
                <a:cs typeface="Lucida Sans Unicode"/>
              </a:rPr>
              <a:t>І</a:t>
            </a:r>
            <a:r>
              <a:rPr sz="2200" spc="-1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ДИНАМІКИ</a:t>
            </a:r>
            <a:r>
              <a:rPr sz="2200" spc="-1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ФОРМУВАННЯ</a:t>
            </a:r>
            <a:r>
              <a:rPr sz="2200" spc="-1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РУХІВ</a:t>
            </a:r>
            <a:r>
              <a:rPr sz="2200" spc="-1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55" dirty="0">
                <a:solidFill>
                  <a:srgbClr val="FFFFFF"/>
                </a:solidFill>
                <a:latin typeface="Lucida Sans Unicode"/>
                <a:cs typeface="Lucida Sans Unicode"/>
              </a:rPr>
              <a:t>ДІТЕЙ</a:t>
            </a:r>
            <a:r>
              <a:rPr sz="2200" spc="-55" dirty="0">
                <a:solidFill>
                  <a:srgbClr val="FFFFFF"/>
                </a:solidFill>
                <a:latin typeface="Trebuchet MS"/>
                <a:cs typeface="Trebuchet MS"/>
              </a:rPr>
              <a:t>;</a:t>
            </a:r>
            <a:r>
              <a:rPr sz="22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ОЗНАЙОМИТИ</a:t>
            </a:r>
            <a:r>
              <a:rPr sz="2200" spc="-1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З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ОЦІНКОЮ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Lucida Sans Unicode"/>
                <a:cs typeface="Lucida Sans Unicode"/>
              </a:rPr>
              <a:t>САНІТАРНО</a:t>
            </a:r>
            <a:r>
              <a:rPr sz="2200" spc="-45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ГІГІЄНІЧНОГО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СТАНУ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 МІСЦЬ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ПРОВЕДЕННЯ</a:t>
            </a:r>
            <a:r>
              <a:rPr sz="2200" spc="-1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ЗАНЯТЬ</a:t>
            </a:r>
            <a:r>
              <a:rPr sz="2200" spc="-1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З</a:t>
            </a:r>
            <a:r>
              <a:rPr sz="2200" spc="-1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ФІЗКУЛЬТУРИ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;</a:t>
            </a:r>
            <a:r>
              <a:rPr sz="22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НАВЧИТИ </a:t>
            </a:r>
            <a:r>
              <a:rPr sz="2200" spc="-30" dirty="0">
                <a:solidFill>
                  <a:srgbClr val="FFFFFF"/>
                </a:solidFill>
                <a:latin typeface="Lucida Sans Unicode"/>
                <a:cs typeface="Lucida Sans Unicode"/>
              </a:rPr>
              <a:t>АНАЛІЗУВАТИ</a:t>
            </a:r>
            <a:r>
              <a:rPr sz="2200" spc="-229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Lucida Sans Unicode"/>
                <a:cs typeface="Lucida Sans Unicode"/>
              </a:rPr>
              <a:t>ПЛАНИ</a:t>
            </a:r>
            <a:r>
              <a:rPr sz="2200" spc="-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РОБОТИ</a:t>
            </a:r>
            <a:r>
              <a:rPr sz="2200" spc="-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ПЕДАГОГІВ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,</a:t>
            </a:r>
            <a:r>
              <a:rPr sz="2200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ЗМІСТ</a:t>
            </a:r>
            <a:r>
              <a:rPr sz="2200" spc="-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ЗАНЯТЬ</a:t>
            </a:r>
            <a:r>
              <a:rPr sz="2200" spc="-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Lucida Sans Unicode"/>
                <a:cs typeface="Lucida Sans Unicode"/>
              </a:rPr>
              <a:t>З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ФІЗКУЛЬТУРИ</a:t>
            </a:r>
            <a:r>
              <a:rPr sz="220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60" dirty="0">
                <a:solidFill>
                  <a:srgbClr val="FFFFFF"/>
                </a:solidFill>
                <a:latin typeface="Lucida Sans Unicode"/>
                <a:cs typeface="Lucida Sans Unicode"/>
              </a:rPr>
              <a:t>ТА</a:t>
            </a:r>
            <a:r>
              <a:rPr sz="2200" spc="-114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ПРОВОДИТИ</a:t>
            </a:r>
            <a:r>
              <a:rPr sz="2200" spc="-1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МЕДИКО</a:t>
            </a:r>
            <a:r>
              <a:rPr sz="2200" dirty="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ПЕДАГОГІЧНІ </a:t>
            </a:r>
            <a:r>
              <a:rPr sz="2200" spc="-30" dirty="0">
                <a:solidFill>
                  <a:srgbClr val="FFFFFF"/>
                </a:solidFill>
                <a:latin typeface="Lucida Sans Unicode"/>
                <a:cs typeface="Lucida Sans Unicode"/>
              </a:rPr>
              <a:t>КОНСУЛЬТАЦІЇ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95" dirty="0">
                <a:solidFill>
                  <a:srgbClr val="FFFFFF"/>
                </a:solidFill>
                <a:latin typeface="Lucida Sans Unicode"/>
                <a:cs typeface="Lucida Sans Unicode"/>
              </a:rPr>
              <a:t>З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Lucida Sans Unicode"/>
                <a:cs typeface="Lucida Sans Unicode"/>
              </a:rPr>
              <a:t>ПИТАНЬ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ФІЗИЧНОГО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ВИХОВАННЯ</a:t>
            </a:r>
            <a:r>
              <a:rPr sz="2200" spc="-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ТА </a:t>
            </a:r>
            <a:r>
              <a:rPr sz="2200" dirty="0">
                <a:solidFill>
                  <a:srgbClr val="FFFFFF"/>
                </a:solidFill>
                <a:latin typeface="Lucida Sans Unicode"/>
                <a:cs typeface="Lucida Sans Unicode"/>
              </a:rPr>
              <a:t>ПРОФІЛАКТИКИ</a:t>
            </a:r>
            <a:r>
              <a:rPr sz="2200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ТРАВМАТИЗМУ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75" y="4711543"/>
            <a:ext cx="7710805" cy="4740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89535" algn="ctr">
              <a:lnSpc>
                <a:spcPct val="116500"/>
              </a:lnSpc>
              <a:spcBef>
                <a:spcPts val="95"/>
              </a:spcBef>
            </a:pPr>
            <a:r>
              <a:rPr sz="2950" spc="-210" dirty="0">
                <a:solidFill>
                  <a:srgbClr val="FFFFFF"/>
                </a:solidFill>
                <a:latin typeface="Arial Black"/>
                <a:cs typeface="Arial Black"/>
              </a:rPr>
              <a:t>ФОРМУВАННЯ </a:t>
            </a:r>
            <a:r>
              <a:rPr sz="2950" spc="-280" dirty="0">
                <a:solidFill>
                  <a:srgbClr val="FFFFFF"/>
                </a:solidFill>
                <a:latin typeface="Arial Black"/>
                <a:cs typeface="Arial Black"/>
              </a:rPr>
              <a:t>КОМПЕТЕНТНОСТЕЙ</a:t>
            </a:r>
            <a:r>
              <a:rPr sz="2950" b="1" spc="-280" dirty="0">
                <a:solidFill>
                  <a:srgbClr val="FFFFFF"/>
                </a:solidFill>
                <a:latin typeface="Cambria"/>
                <a:cs typeface="Cambria"/>
              </a:rPr>
              <a:t>: </a:t>
            </a:r>
            <a:r>
              <a:rPr sz="2950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ЗДАТНІСТЬ</a:t>
            </a:r>
            <a:r>
              <a:rPr sz="2950" spc="-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ДО</a:t>
            </a:r>
            <a:r>
              <a:rPr sz="2950" spc="-1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УСВІДОМЛЕННЯ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СОЦІАЛЬНОЇ</a:t>
            </a:r>
            <a:r>
              <a:rPr sz="2950" spc="-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ЗНАЧИМОСТІ</a:t>
            </a:r>
            <a:r>
              <a:rPr sz="2950" spc="-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ОБРАНОЇ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ПРОФЕСІЇ</a:t>
            </a:r>
            <a:r>
              <a:rPr sz="2950" i="1" dirty="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sz="2950" i="1" spc="-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9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ЕФЕКТИВНО</a:t>
            </a:r>
            <a:r>
              <a:rPr sz="2950" spc="-3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РЕАЛІЗОВУВАТИ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ДЕРЖАВНІ</a:t>
            </a:r>
            <a:r>
              <a:rPr sz="2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ЗАВДАННЯ</a:t>
            </a:r>
            <a:r>
              <a:rPr sz="2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ЩОДО</a:t>
            </a:r>
            <a:r>
              <a:rPr sz="2950" spc="-1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ЗМІЦНЕННЯ </a:t>
            </a:r>
            <a:r>
              <a:rPr sz="2950" spc="150" dirty="0">
                <a:solidFill>
                  <a:srgbClr val="FFFFFF"/>
                </a:solidFill>
                <a:latin typeface="Lucida Sans Unicode"/>
                <a:cs typeface="Lucida Sans Unicode"/>
              </a:rPr>
              <a:t>І</a:t>
            </a:r>
            <a:r>
              <a:rPr sz="29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ЗБЕРЕЖЕННЯ</a:t>
            </a:r>
            <a:r>
              <a:rPr sz="2950" spc="-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ЗДОРОВ</a:t>
            </a:r>
            <a:r>
              <a:rPr sz="2950" i="1" dirty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Я</a:t>
            </a:r>
            <a:r>
              <a:rPr sz="29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НАСЕЛЕННЯ</a:t>
            </a:r>
            <a:r>
              <a:rPr sz="2950" i="1" spc="-1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ВОЛОДІННЯ</a:t>
            </a:r>
            <a:r>
              <a:rPr sz="295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БАЗОВИМИ</a:t>
            </a:r>
            <a:r>
              <a:rPr sz="2950" spc="-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ЗНАННЯМИ</a:t>
            </a:r>
            <a:r>
              <a:rPr sz="2950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З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МЕТОДОЛОГІЇ</a:t>
            </a:r>
            <a:r>
              <a:rPr sz="2950" spc="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dirty="0">
                <a:solidFill>
                  <a:srgbClr val="FFFFFF"/>
                </a:solidFill>
                <a:latin typeface="Lucida Sans Unicode"/>
                <a:cs typeface="Lucida Sans Unicode"/>
              </a:rPr>
              <a:t>КЕРУВАННЯ</a:t>
            </a:r>
            <a:r>
              <a:rPr sz="2950" spc="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2950" spc="125" dirty="0">
                <a:solidFill>
                  <a:srgbClr val="FFFFFF"/>
                </a:solidFill>
                <a:latin typeface="Lucida Sans Unicode"/>
                <a:cs typeface="Lucida Sans Unicode"/>
              </a:rPr>
              <a:t>ФІЗИЧНИМ </a:t>
            </a:r>
            <a:r>
              <a:rPr sz="295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ЗДОРОВ</a:t>
            </a:r>
            <a:r>
              <a:rPr sz="2950" i="1" spc="-10" dirty="0">
                <a:solidFill>
                  <a:srgbClr val="FFFFFF"/>
                </a:solidFill>
                <a:latin typeface="Verdana"/>
                <a:cs typeface="Verdana"/>
              </a:rPr>
              <a:t>’</a:t>
            </a:r>
            <a:r>
              <a:rPr sz="2950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ЯМ</a:t>
            </a:r>
            <a:r>
              <a:rPr sz="2950" i="1" spc="-1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295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74155" y="5240054"/>
            <a:ext cx="8168005" cy="485457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2100" spc="-110" dirty="0">
                <a:latin typeface="Arial Black"/>
                <a:cs typeface="Arial Black"/>
              </a:rPr>
              <a:t>ОЧІКУВАНІ</a:t>
            </a:r>
            <a:r>
              <a:rPr sz="2100" spc="-150" dirty="0">
                <a:latin typeface="Arial Black"/>
                <a:cs typeface="Arial Black"/>
              </a:rPr>
              <a:t> </a:t>
            </a:r>
            <a:r>
              <a:rPr sz="2100" spc="-190" dirty="0">
                <a:latin typeface="Arial Black"/>
                <a:cs typeface="Arial Black"/>
              </a:rPr>
              <a:t>РЕЗУЛЬТАТИ</a:t>
            </a:r>
            <a:r>
              <a:rPr sz="2100" spc="-145" dirty="0">
                <a:latin typeface="Arial Black"/>
                <a:cs typeface="Arial Black"/>
              </a:rPr>
              <a:t> </a:t>
            </a:r>
            <a:r>
              <a:rPr sz="2100" spc="-40" dirty="0">
                <a:latin typeface="Arial Black"/>
                <a:cs typeface="Arial Black"/>
              </a:rPr>
              <a:t>НАВЧАННЯ</a:t>
            </a:r>
            <a:r>
              <a:rPr sz="2100" b="1" spc="-40" dirty="0">
                <a:latin typeface="Cambria"/>
                <a:cs typeface="Cambria"/>
              </a:rPr>
              <a:t>:</a:t>
            </a:r>
            <a:endParaRPr sz="2100">
              <a:latin typeface="Cambria"/>
              <a:cs typeface="Cambria"/>
            </a:endParaRPr>
          </a:p>
          <a:p>
            <a:pPr marL="111760" marR="104139" indent="63500" algn="ctr">
              <a:lnSpc>
                <a:spcPct val="116100"/>
              </a:lnSpc>
            </a:pPr>
            <a:r>
              <a:rPr sz="2100" spc="-75" dirty="0">
                <a:latin typeface="Arial Black"/>
                <a:cs typeface="Arial Black"/>
              </a:rPr>
              <a:t>студент</a:t>
            </a:r>
            <a:r>
              <a:rPr sz="2100" spc="-204" dirty="0">
                <a:latin typeface="Arial Black"/>
                <a:cs typeface="Arial Black"/>
              </a:rPr>
              <a:t> </a:t>
            </a:r>
            <a:r>
              <a:rPr sz="2100" spc="-70" dirty="0">
                <a:latin typeface="Arial Black"/>
                <a:cs typeface="Arial Black"/>
              </a:rPr>
              <a:t>повинен</a:t>
            </a:r>
            <a:r>
              <a:rPr sz="2100" spc="-200" dirty="0">
                <a:latin typeface="Arial Black"/>
                <a:cs typeface="Arial Black"/>
              </a:rPr>
              <a:t> </a:t>
            </a:r>
            <a:r>
              <a:rPr sz="2100" u="heavy" spc="-55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знати</a:t>
            </a:r>
            <a:r>
              <a:rPr sz="2100" b="1" u="heavy" spc="-5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:</a:t>
            </a:r>
            <a:r>
              <a:rPr sz="2100" b="1" spc="35" dirty="0">
                <a:latin typeface="Cambria"/>
                <a:cs typeface="Cambria"/>
              </a:rPr>
              <a:t> </a:t>
            </a:r>
            <a:r>
              <a:rPr sz="2100" spc="-120" dirty="0">
                <a:latin typeface="Arial Black"/>
                <a:cs typeface="Arial Black"/>
              </a:rPr>
              <a:t>основнı</a:t>
            </a:r>
            <a:r>
              <a:rPr sz="2100" spc="-200" dirty="0">
                <a:latin typeface="Arial Black"/>
                <a:cs typeface="Arial Black"/>
              </a:rPr>
              <a:t> </a:t>
            </a:r>
            <a:r>
              <a:rPr sz="2100" dirty="0">
                <a:latin typeface="Arial Black"/>
                <a:cs typeface="Arial Black"/>
              </a:rPr>
              <a:t>поняття</a:t>
            </a:r>
            <a:r>
              <a:rPr sz="2100" b="1" dirty="0">
                <a:latin typeface="Cambria"/>
                <a:cs typeface="Cambria"/>
              </a:rPr>
              <a:t>,</a:t>
            </a:r>
            <a:r>
              <a:rPr sz="2100" b="1" spc="35" dirty="0">
                <a:latin typeface="Cambria"/>
                <a:cs typeface="Cambria"/>
              </a:rPr>
              <a:t> </a:t>
            </a:r>
            <a:r>
              <a:rPr sz="2100" spc="-25" dirty="0">
                <a:latin typeface="Arial Black"/>
                <a:cs typeface="Arial Black"/>
              </a:rPr>
              <a:t>що </a:t>
            </a:r>
            <a:r>
              <a:rPr sz="2100" spc="-90" dirty="0">
                <a:latin typeface="Arial Black"/>
                <a:cs typeface="Arial Black"/>
              </a:rPr>
              <a:t>характеризують</a:t>
            </a:r>
            <a:r>
              <a:rPr sz="2100" spc="-185" dirty="0">
                <a:latin typeface="Arial Black"/>
                <a:cs typeface="Arial Black"/>
              </a:rPr>
              <a:t> </a:t>
            </a:r>
            <a:r>
              <a:rPr sz="2100" spc="-145" dirty="0">
                <a:latin typeface="Arial Black"/>
                <a:cs typeface="Arial Black"/>
              </a:rPr>
              <a:t>фıзичне</a:t>
            </a:r>
            <a:r>
              <a:rPr sz="2100" spc="-170" dirty="0">
                <a:latin typeface="Arial Black"/>
                <a:cs typeface="Arial Black"/>
              </a:rPr>
              <a:t> </a:t>
            </a:r>
            <a:r>
              <a:rPr sz="2100" spc="-70" dirty="0">
                <a:latin typeface="Arial Black"/>
                <a:cs typeface="Arial Black"/>
              </a:rPr>
              <a:t>здоров</a:t>
            </a:r>
            <a:r>
              <a:rPr sz="2100" b="1" spc="-70" dirty="0">
                <a:latin typeface="Cambria"/>
                <a:cs typeface="Cambria"/>
              </a:rPr>
              <a:t>’</a:t>
            </a:r>
            <a:r>
              <a:rPr sz="2100" spc="-70" dirty="0">
                <a:latin typeface="Arial Black"/>
                <a:cs typeface="Arial Black"/>
              </a:rPr>
              <a:t>я</a:t>
            </a:r>
            <a:r>
              <a:rPr sz="2100" spc="-175" dirty="0">
                <a:latin typeface="Arial Black"/>
                <a:cs typeface="Arial Black"/>
              </a:rPr>
              <a:t> </a:t>
            </a:r>
            <a:r>
              <a:rPr sz="2100" spc="-45" dirty="0">
                <a:latin typeface="Arial Black"/>
                <a:cs typeface="Arial Black"/>
              </a:rPr>
              <a:t>людини</a:t>
            </a:r>
            <a:r>
              <a:rPr sz="2100" b="1" spc="-45" dirty="0">
                <a:latin typeface="Cambria"/>
                <a:cs typeface="Cambria"/>
              </a:rPr>
              <a:t>;</a:t>
            </a:r>
            <a:r>
              <a:rPr sz="2100" b="1" spc="70" dirty="0">
                <a:latin typeface="Cambria"/>
                <a:cs typeface="Cambria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значення </a:t>
            </a:r>
            <a:r>
              <a:rPr sz="2100" spc="-90" dirty="0">
                <a:latin typeface="Arial Black"/>
                <a:cs typeface="Arial Black"/>
              </a:rPr>
              <a:t>рухової</a:t>
            </a:r>
            <a:r>
              <a:rPr sz="2100" spc="-145" dirty="0">
                <a:latin typeface="Arial Black"/>
                <a:cs typeface="Arial Black"/>
              </a:rPr>
              <a:t> </a:t>
            </a:r>
            <a:r>
              <a:rPr sz="2100" spc="-60" dirty="0">
                <a:latin typeface="Arial Black"/>
                <a:cs typeface="Arial Black"/>
              </a:rPr>
              <a:t>активностı</a:t>
            </a:r>
            <a:r>
              <a:rPr sz="2100" spc="-140" dirty="0">
                <a:latin typeface="Arial Black"/>
                <a:cs typeface="Arial Black"/>
              </a:rPr>
              <a:t> </a:t>
            </a:r>
            <a:r>
              <a:rPr sz="2100" spc="-100" dirty="0">
                <a:latin typeface="Arial Black"/>
                <a:cs typeface="Arial Black"/>
              </a:rPr>
              <a:t>у</a:t>
            </a:r>
            <a:r>
              <a:rPr sz="2100" spc="-140" dirty="0">
                <a:latin typeface="Arial Black"/>
                <a:cs typeface="Arial Black"/>
              </a:rPr>
              <a:t> </a:t>
            </a:r>
            <a:r>
              <a:rPr sz="2100" spc="-114" dirty="0">
                <a:latin typeface="Arial Black"/>
                <a:cs typeface="Arial Black"/>
              </a:rPr>
              <a:t>формуваннı</a:t>
            </a:r>
            <a:r>
              <a:rPr sz="2100" spc="-140" dirty="0">
                <a:latin typeface="Arial Black"/>
                <a:cs typeface="Arial Black"/>
              </a:rPr>
              <a:t> </a:t>
            </a:r>
            <a:r>
              <a:rPr sz="2100" spc="-130" dirty="0">
                <a:latin typeface="Arial Black"/>
                <a:cs typeface="Arial Black"/>
              </a:rPr>
              <a:t>фıзичного</a:t>
            </a:r>
            <a:r>
              <a:rPr sz="2100" spc="-140" dirty="0">
                <a:latin typeface="Arial Black"/>
                <a:cs typeface="Arial Black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здоров</a:t>
            </a:r>
            <a:r>
              <a:rPr sz="2100" b="1" spc="-10" dirty="0">
                <a:latin typeface="Cambria"/>
                <a:cs typeface="Cambria"/>
              </a:rPr>
              <a:t>’</a:t>
            </a:r>
            <a:r>
              <a:rPr sz="2100" spc="-10" dirty="0">
                <a:latin typeface="Arial Black"/>
                <a:cs typeface="Arial Black"/>
              </a:rPr>
              <a:t>я</a:t>
            </a:r>
            <a:r>
              <a:rPr sz="2100" b="1" spc="-10" dirty="0">
                <a:latin typeface="Cambria"/>
                <a:cs typeface="Cambria"/>
              </a:rPr>
              <a:t>; </a:t>
            </a:r>
            <a:r>
              <a:rPr sz="2100" spc="-160" dirty="0">
                <a:latin typeface="Arial Black"/>
                <a:cs typeface="Arial Black"/>
              </a:rPr>
              <a:t>сучаснı</a:t>
            </a:r>
            <a:r>
              <a:rPr sz="2100" spc="-145" dirty="0">
                <a:latin typeface="Arial Black"/>
                <a:cs typeface="Arial Black"/>
              </a:rPr>
              <a:t> </a:t>
            </a:r>
            <a:r>
              <a:rPr sz="2100" spc="-30" dirty="0">
                <a:latin typeface="Arial Black"/>
                <a:cs typeface="Arial Black"/>
              </a:rPr>
              <a:t>методи</a:t>
            </a:r>
            <a:r>
              <a:rPr sz="2100" spc="-145" dirty="0">
                <a:latin typeface="Arial Black"/>
                <a:cs typeface="Arial Black"/>
              </a:rPr>
              <a:t> </a:t>
            </a:r>
            <a:r>
              <a:rPr sz="2100" spc="-95" dirty="0">
                <a:latin typeface="Arial Black"/>
                <a:cs typeface="Arial Black"/>
              </a:rPr>
              <a:t>визначення</a:t>
            </a:r>
            <a:r>
              <a:rPr sz="2100" spc="-140" dirty="0">
                <a:latin typeface="Arial Black"/>
                <a:cs typeface="Arial Black"/>
              </a:rPr>
              <a:t> </a:t>
            </a:r>
            <a:r>
              <a:rPr sz="2100" spc="-120" dirty="0">
                <a:latin typeface="Arial Black"/>
                <a:cs typeface="Arial Black"/>
              </a:rPr>
              <a:t>стану</a:t>
            </a:r>
            <a:r>
              <a:rPr sz="2100" spc="-145" dirty="0">
                <a:latin typeface="Arial Black"/>
                <a:cs typeface="Arial Black"/>
              </a:rPr>
              <a:t> </a:t>
            </a:r>
            <a:r>
              <a:rPr sz="2100" spc="-130" dirty="0">
                <a:latin typeface="Arial Black"/>
                <a:cs typeface="Arial Black"/>
              </a:rPr>
              <a:t>фıзичного</a:t>
            </a:r>
            <a:r>
              <a:rPr sz="2100" spc="-140" dirty="0">
                <a:latin typeface="Arial Black"/>
                <a:cs typeface="Arial Black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здоров</a:t>
            </a:r>
            <a:r>
              <a:rPr sz="2100" b="1" spc="-10" dirty="0">
                <a:latin typeface="Cambria"/>
                <a:cs typeface="Cambria"/>
              </a:rPr>
              <a:t>’</a:t>
            </a:r>
            <a:r>
              <a:rPr sz="2100" spc="-10" dirty="0">
                <a:latin typeface="Arial Black"/>
                <a:cs typeface="Arial Black"/>
              </a:rPr>
              <a:t>я</a:t>
            </a:r>
            <a:r>
              <a:rPr sz="2100" b="1" spc="-10" dirty="0">
                <a:latin typeface="Cambria"/>
                <a:cs typeface="Cambria"/>
              </a:rPr>
              <a:t>; </a:t>
            </a:r>
            <a:r>
              <a:rPr sz="2100" spc="-125" dirty="0">
                <a:latin typeface="Arial Black"/>
                <a:cs typeface="Arial Black"/>
              </a:rPr>
              <a:t>значення</a:t>
            </a:r>
            <a:r>
              <a:rPr sz="2100" spc="-150" dirty="0">
                <a:latin typeface="Arial Black"/>
                <a:cs typeface="Arial Black"/>
              </a:rPr>
              <a:t> </a:t>
            </a:r>
            <a:r>
              <a:rPr sz="2100" spc="-65" dirty="0">
                <a:latin typeface="Arial Black"/>
                <a:cs typeface="Arial Black"/>
              </a:rPr>
              <a:t>природних</a:t>
            </a:r>
            <a:r>
              <a:rPr sz="2100" spc="-145" dirty="0">
                <a:latin typeface="Arial Black"/>
                <a:cs typeface="Arial Black"/>
              </a:rPr>
              <a:t> </a:t>
            </a:r>
            <a:r>
              <a:rPr sz="2100" spc="-95" dirty="0">
                <a:latin typeface="Arial Black"/>
                <a:cs typeface="Arial Black"/>
              </a:rPr>
              <a:t>факторıв</a:t>
            </a:r>
            <a:r>
              <a:rPr sz="2100" spc="-150" dirty="0">
                <a:latin typeface="Arial Black"/>
                <a:cs typeface="Arial Black"/>
              </a:rPr>
              <a:t> </a:t>
            </a:r>
            <a:r>
              <a:rPr sz="2100" spc="-100" dirty="0">
                <a:latin typeface="Arial Black"/>
                <a:cs typeface="Arial Black"/>
              </a:rPr>
              <a:t>у</a:t>
            </a:r>
            <a:r>
              <a:rPr sz="2100" spc="-145" dirty="0">
                <a:latin typeface="Arial Black"/>
                <a:cs typeface="Arial Black"/>
              </a:rPr>
              <a:t> </a:t>
            </a:r>
            <a:r>
              <a:rPr sz="2100" spc="-114" dirty="0">
                <a:latin typeface="Arial Black"/>
                <a:cs typeface="Arial Black"/>
              </a:rPr>
              <a:t>формуваннı</a:t>
            </a:r>
            <a:r>
              <a:rPr sz="2100" spc="-150" dirty="0">
                <a:latin typeface="Arial Black"/>
                <a:cs typeface="Arial Black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фıзичного </a:t>
            </a:r>
            <a:r>
              <a:rPr sz="2100" spc="-45" dirty="0">
                <a:latin typeface="Arial Black"/>
                <a:cs typeface="Arial Black"/>
              </a:rPr>
              <a:t>здоров</a:t>
            </a:r>
            <a:r>
              <a:rPr sz="2100" b="1" spc="-45" dirty="0">
                <a:latin typeface="Cambria"/>
                <a:cs typeface="Cambria"/>
              </a:rPr>
              <a:t>’</a:t>
            </a:r>
            <a:r>
              <a:rPr sz="2100" spc="-45" dirty="0">
                <a:latin typeface="Arial Black"/>
                <a:cs typeface="Arial Black"/>
              </a:rPr>
              <a:t>я</a:t>
            </a:r>
            <a:r>
              <a:rPr sz="2100" b="1" spc="-45" dirty="0">
                <a:latin typeface="Cambria"/>
                <a:cs typeface="Cambria"/>
              </a:rPr>
              <a:t>;</a:t>
            </a:r>
            <a:r>
              <a:rPr sz="2100" b="1" spc="60" dirty="0">
                <a:latin typeface="Cambria"/>
                <a:cs typeface="Cambria"/>
              </a:rPr>
              <a:t> </a:t>
            </a:r>
            <a:r>
              <a:rPr sz="2100" spc="-125" dirty="0">
                <a:latin typeface="Arial Black"/>
                <a:cs typeface="Arial Black"/>
              </a:rPr>
              <a:t>значення</a:t>
            </a:r>
            <a:r>
              <a:rPr sz="2100" spc="-180" dirty="0">
                <a:latin typeface="Arial Black"/>
                <a:cs typeface="Arial Black"/>
              </a:rPr>
              <a:t> </a:t>
            </a:r>
            <a:r>
              <a:rPr sz="2100" spc="-95" dirty="0">
                <a:latin typeface="Arial Black"/>
                <a:cs typeface="Arial Black"/>
              </a:rPr>
              <a:t>харчування</a:t>
            </a:r>
            <a:r>
              <a:rPr sz="2100" spc="-175" dirty="0">
                <a:latin typeface="Arial Black"/>
                <a:cs typeface="Arial Black"/>
              </a:rPr>
              <a:t> </a:t>
            </a:r>
            <a:r>
              <a:rPr sz="2100" spc="-100" dirty="0">
                <a:latin typeface="Arial Black"/>
                <a:cs typeface="Arial Black"/>
              </a:rPr>
              <a:t>у</a:t>
            </a:r>
            <a:r>
              <a:rPr sz="2100" spc="-180" dirty="0">
                <a:latin typeface="Arial Black"/>
                <a:cs typeface="Arial Black"/>
              </a:rPr>
              <a:t> </a:t>
            </a:r>
            <a:r>
              <a:rPr sz="2100" spc="-114" dirty="0">
                <a:latin typeface="Arial Black"/>
                <a:cs typeface="Arial Black"/>
              </a:rPr>
              <a:t>формуваннı</a:t>
            </a:r>
            <a:r>
              <a:rPr sz="2100" spc="-180" dirty="0">
                <a:latin typeface="Arial Black"/>
                <a:cs typeface="Arial Black"/>
              </a:rPr>
              <a:t> </a:t>
            </a:r>
            <a:r>
              <a:rPr sz="2100" spc="-75" dirty="0">
                <a:latin typeface="Arial Black"/>
                <a:cs typeface="Arial Black"/>
              </a:rPr>
              <a:t>фıзичного </a:t>
            </a:r>
            <a:r>
              <a:rPr sz="2100" spc="-10" dirty="0">
                <a:latin typeface="Arial Black"/>
                <a:cs typeface="Arial Black"/>
              </a:rPr>
              <a:t>здоров</a:t>
            </a:r>
            <a:r>
              <a:rPr sz="2100" b="1" spc="-10" dirty="0">
                <a:latin typeface="Cambria"/>
                <a:cs typeface="Cambria"/>
              </a:rPr>
              <a:t>’</a:t>
            </a:r>
            <a:r>
              <a:rPr sz="2100" spc="-10" dirty="0">
                <a:latin typeface="Arial Black"/>
                <a:cs typeface="Arial Black"/>
              </a:rPr>
              <a:t>я</a:t>
            </a:r>
            <a:r>
              <a:rPr sz="2100" b="1" spc="-10" dirty="0">
                <a:latin typeface="Cambria"/>
                <a:cs typeface="Cambria"/>
              </a:rPr>
              <a:t>;</a:t>
            </a:r>
            <a:endParaRPr sz="2100">
              <a:latin typeface="Cambria"/>
              <a:cs typeface="Cambria"/>
            </a:endParaRPr>
          </a:p>
          <a:p>
            <a:pPr marL="12700" marR="5080" indent="-635" algn="ctr">
              <a:lnSpc>
                <a:spcPct val="116100"/>
              </a:lnSpc>
            </a:pPr>
            <a:r>
              <a:rPr sz="2100" u="heavy" dirty="0">
                <a:uFill>
                  <a:solidFill>
                    <a:srgbClr val="000000"/>
                  </a:solidFill>
                </a:uFill>
                <a:latin typeface="Arial Black"/>
                <a:cs typeface="Arial Black"/>
              </a:rPr>
              <a:t>вмıти</a:t>
            </a:r>
            <a:r>
              <a:rPr sz="2100" b="1" u="heavy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:</a:t>
            </a:r>
            <a:r>
              <a:rPr sz="2100" b="1" spc="55" dirty="0">
                <a:latin typeface="Cambria"/>
                <a:cs typeface="Cambria"/>
              </a:rPr>
              <a:t> </a:t>
            </a:r>
            <a:r>
              <a:rPr sz="2100" spc="-135" dirty="0">
                <a:latin typeface="Arial Black"/>
                <a:cs typeface="Arial Black"/>
              </a:rPr>
              <a:t>професıйно</a:t>
            </a:r>
            <a:r>
              <a:rPr sz="2100" spc="-180" dirty="0">
                <a:latin typeface="Arial Black"/>
                <a:cs typeface="Arial Black"/>
              </a:rPr>
              <a:t> </a:t>
            </a:r>
            <a:r>
              <a:rPr sz="2100" spc="-55" dirty="0">
                <a:latin typeface="Arial Black"/>
                <a:cs typeface="Arial Black"/>
              </a:rPr>
              <a:t>органıзувати</a:t>
            </a:r>
            <a:r>
              <a:rPr sz="2100" b="1" spc="-55" dirty="0">
                <a:latin typeface="Cambria"/>
                <a:cs typeface="Cambria"/>
              </a:rPr>
              <a:t>,</a:t>
            </a:r>
            <a:r>
              <a:rPr sz="2100" b="1" spc="60" dirty="0">
                <a:latin typeface="Cambria"/>
                <a:cs typeface="Cambria"/>
              </a:rPr>
              <a:t> </a:t>
            </a:r>
            <a:r>
              <a:rPr sz="2100" spc="-70" dirty="0">
                <a:latin typeface="Arial Black"/>
                <a:cs typeface="Arial Black"/>
              </a:rPr>
              <a:t>здıйснити</a:t>
            </a:r>
            <a:r>
              <a:rPr sz="2100" spc="-185" dirty="0">
                <a:latin typeface="Arial Black"/>
                <a:cs typeface="Arial Black"/>
              </a:rPr>
              <a:t> </a:t>
            </a:r>
            <a:r>
              <a:rPr sz="2100" spc="-25" dirty="0">
                <a:latin typeface="Arial Black"/>
                <a:cs typeface="Arial Black"/>
              </a:rPr>
              <a:t>та </a:t>
            </a:r>
            <a:r>
              <a:rPr sz="2100" spc="-85" dirty="0">
                <a:latin typeface="Arial Black"/>
                <a:cs typeface="Arial Black"/>
              </a:rPr>
              <a:t>скорегувати</a:t>
            </a:r>
            <a:r>
              <a:rPr sz="2100" spc="-165" dirty="0">
                <a:latin typeface="Arial Black"/>
                <a:cs typeface="Arial Black"/>
              </a:rPr>
              <a:t> </a:t>
            </a:r>
            <a:r>
              <a:rPr sz="2100" spc="-125" dirty="0">
                <a:latin typeface="Arial Black"/>
                <a:cs typeface="Arial Black"/>
              </a:rPr>
              <a:t>процес</a:t>
            </a:r>
            <a:r>
              <a:rPr sz="2100" spc="-160" dirty="0">
                <a:latin typeface="Arial Black"/>
                <a:cs typeface="Arial Black"/>
              </a:rPr>
              <a:t> </a:t>
            </a:r>
            <a:r>
              <a:rPr sz="2100" spc="-130" dirty="0">
                <a:latin typeface="Arial Black"/>
                <a:cs typeface="Arial Black"/>
              </a:rPr>
              <a:t>фıзичного</a:t>
            </a:r>
            <a:r>
              <a:rPr sz="2100" spc="-160" dirty="0">
                <a:latin typeface="Arial Black"/>
                <a:cs typeface="Arial Black"/>
              </a:rPr>
              <a:t> </a:t>
            </a:r>
            <a:r>
              <a:rPr sz="2100" spc="-45" dirty="0">
                <a:latin typeface="Arial Black"/>
                <a:cs typeface="Arial Black"/>
              </a:rPr>
              <a:t>виховання</a:t>
            </a:r>
            <a:r>
              <a:rPr sz="2100" b="1" spc="-45" dirty="0">
                <a:latin typeface="Cambria"/>
                <a:cs typeface="Cambria"/>
              </a:rPr>
              <a:t>,</a:t>
            </a:r>
            <a:r>
              <a:rPr sz="2100" b="1" spc="80" dirty="0">
                <a:latin typeface="Cambria"/>
                <a:cs typeface="Cambria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спортивно</a:t>
            </a:r>
            <a:r>
              <a:rPr sz="2100" b="1" spc="-10" dirty="0">
                <a:latin typeface="Cambria"/>
                <a:cs typeface="Cambria"/>
              </a:rPr>
              <a:t>- </a:t>
            </a:r>
            <a:r>
              <a:rPr sz="2100" spc="-65" dirty="0">
                <a:latin typeface="Arial Black"/>
                <a:cs typeface="Arial Black"/>
              </a:rPr>
              <a:t>масової</a:t>
            </a:r>
            <a:r>
              <a:rPr sz="2100" b="1" spc="-65" dirty="0">
                <a:latin typeface="Cambria"/>
                <a:cs typeface="Cambria"/>
              </a:rPr>
              <a:t>,</a:t>
            </a:r>
            <a:r>
              <a:rPr sz="2100" b="1" spc="35" dirty="0">
                <a:latin typeface="Cambria"/>
                <a:cs typeface="Cambria"/>
              </a:rPr>
              <a:t> </a:t>
            </a:r>
            <a:r>
              <a:rPr sz="2100" spc="-85" dirty="0">
                <a:latin typeface="Arial Black"/>
                <a:cs typeface="Arial Black"/>
              </a:rPr>
              <a:t>оздоровчої</a:t>
            </a:r>
            <a:r>
              <a:rPr sz="2100" spc="-200" dirty="0">
                <a:latin typeface="Arial Black"/>
                <a:cs typeface="Arial Black"/>
              </a:rPr>
              <a:t> </a:t>
            </a:r>
            <a:r>
              <a:rPr sz="2100" spc="-20" dirty="0">
                <a:latin typeface="Arial Black"/>
                <a:cs typeface="Arial Black"/>
              </a:rPr>
              <a:t>роботи</a:t>
            </a:r>
            <a:r>
              <a:rPr sz="2100" b="1" spc="-20" dirty="0">
                <a:latin typeface="Cambria"/>
                <a:cs typeface="Cambria"/>
              </a:rPr>
              <a:t>;</a:t>
            </a:r>
            <a:r>
              <a:rPr sz="2100" b="1" spc="35" dirty="0">
                <a:latin typeface="Cambria"/>
                <a:cs typeface="Cambria"/>
              </a:rPr>
              <a:t> </a:t>
            </a:r>
            <a:r>
              <a:rPr sz="2100" spc="-45" dirty="0">
                <a:latin typeface="Arial Black"/>
                <a:cs typeface="Arial Black"/>
              </a:rPr>
              <a:t>икористовувати</a:t>
            </a:r>
            <a:r>
              <a:rPr sz="2100" spc="-200" dirty="0">
                <a:latin typeface="Arial Black"/>
                <a:cs typeface="Arial Black"/>
              </a:rPr>
              <a:t> </a:t>
            </a:r>
            <a:r>
              <a:rPr sz="2100" spc="-125" dirty="0">
                <a:latin typeface="Arial Black"/>
                <a:cs typeface="Arial Black"/>
              </a:rPr>
              <a:t>на</a:t>
            </a:r>
            <a:r>
              <a:rPr sz="2100" spc="-204" dirty="0">
                <a:latin typeface="Arial Black"/>
                <a:cs typeface="Arial Black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практицı </a:t>
            </a:r>
            <a:r>
              <a:rPr sz="2100" spc="-160" dirty="0">
                <a:latin typeface="Arial Black"/>
                <a:cs typeface="Arial Black"/>
              </a:rPr>
              <a:t>сучаснı</a:t>
            </a:r>
            <a:r>
              <a:rPr sz="2100" spc="-180" dirty="0">
                <a:latin typeface="Arial Black"/>
                <a:cs typeface="Arial Black"/>
              </a:rPr>
              <a:t> </a:t>
            </a:r>
            <a:r>
              <a:rPr sz="2100" spc="-70" dirty="0">
                <a:latin typeface="Arial Black"/>
                <a:cs typeface="Arial Black"/>
              </a:rPr>
              <a:t>форми</a:t>
            </a:r>
            <a:r>
              <a:rPr sz="2100" b="1" spc="-70" dirty="0">
                <a:latin typeface="Cambria"/>
                <a:cs typeface="Cambria"/>
              </a:rPr>
              <a:t>,</a:t>
            </a:r>
            <a:r>
              <a:rPr sz="2100" b="1" spc="65" dirty="0">
                <a:latin typeface="Cambria"/>
                <a:cs typeface="Cambria"/>
              </a:rPr>
              <a:t> </a:t>
            </a:r>
            <a:r>
              <a:rPr sz="2100" dirty="0">
                <a:latin typeface="Arial Black"/>
                <a:cs typeface="Arial Black"/>
              </a:rPr>
              <a:t>методи</a:t>
            </a:r>
            <a:r>
              <a:rPr sz="2100" b="1" dirty="0">
                <a:latin typeface="Cambria"/>
                <a:cs typeface="Cambria"/>
              </a:rPr>
              <a:t>,</a:t>
            </a:r>
            <a:r>
              <a:rPr sz="2100" b="1" spc="65" dirty="0">
                <a:latin typeface="Cambria"/>
                <a:cs typeface="Cambria"/>
              </a:rPr>
              <a:t> </a:t>
            </a:r>
            <a:r>
              <a:rPr sz="2100" spc="-95" dirty="0">
                <a:latin typeface="Arial Black"/>
                <a:cs typeface="Arial Black"/>
              </a:rPr>
              <a:t>технологıї</a:t>
            </a:r>
            <a:r>
              <a:rPr sz="2100" spc="-175" dirty="0">
                <a:latin typeface="Arial Black"/>
                <a:cs typeface="Arial Black"/>
              </a:rPr>
              <a:t> </a:t>
            </a:r>
            <a:r>
              <a:rPr sz="2100" spc="-130" dirty="0">
                <a:latin typeface="Arial Black"/>
                <a:cs typeface="Arial Black"/>
              </a:rPr>
              <a:t>фıзичного</a:t>
            </a:r>
            <a:r>
              <a:rPr sz="2100" spc="-175" dirty="0">
                <a:latin typeface="Arial Black"/>
                <a:cs typeface="Arial Black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виховання</a:t>
            </a:r>
            <a:r>
              <a:rPr sz="2100" b="1" spc="-10" dirty="0">
                <a:latin typeface="Cambria"/>
                <a:cs typeface="Cambria"/>
              </a:rPr>
              <a:t>, </a:t>
            </a:r>
            <a:r>
              <a:rPr sz="2100" spc="-70" dirty="0">
                <a:latin typeface="Arial Black"/>
                <a:cs typeface="Arial Black"/>
              </a:rPr>
              <a:t>спортивної</a:t>
            </a:r>
            <a:r>
              <a:rPr sz="2100" spc="-185" dirty="0">
                <a:latin typeface="Arial Black"/>
                <a:cs typeface="Arial Black"/>
              </a:rPr>
              <a:t> </a:t>
            </a:r>
            <a:r>
              <a:rPr sz="2100" spc="-55" dirty="0">
                <a:latin typeface="Arial Black"/>
                <a:cs typeface="Arial Black"/>
              </a:rPr>
              <a:t>дıяльностı</a:t>
            </a:r>
            <a:r>
              <a:rPr sz="2100" b="1" spc="-55" dirty="0">
                <a:latin typeface="Cambria"/>
                <a:cs typeface="Cambria"/>
              </a:rPr>
              <a:t>,</a:t>
            </a:r>
            <a:r>
              <a:rPr sz="2100" b="1" spc="55" dirty="0">
                <a:latin typeface="Cambria"/>
                <a:cs typeface="Cambria"/>
              </a:rPr>
              <a:t> </a:t>
            </a:r>
            <a:r>
              <a:rPr sz="2100" spc="-80" dirty="0">
                <a:latin typeface="Arial Black"/>
                <a:cs typeface="Arial Black"/>
              </a:rPr>
              <a:t>реабıлıтацıї</a:t>
            </a:r>
            <a:r>
              <a:rPr sz="2100" spc="-185" dirty="0">
                <a:latin typeface="Arial Black"/>
                <a:cs typeface="Arial Black"/>
              </a:rPr>
              <a:t> </a:t>
            </a:r>
            <a:r>
              <a:rPr sz="2100" spc="-20" dirty="0">
                <a:latin typeface="Arial Black"/>
                <a:cs typeface="Arial Black"/>
              </a:rPr>
              <a:t>та</a:t>
            </a:r>
            <a:r>
              <a:rPr sz="2100" spc="-185" dirty="0">
                <a:latin typeface="Arial Black"/>
                <a:cs typeface="Arial Black"/>
              </a:rPr>
              <a:t> </a:t>
            </a:r>
            <a:r>
              <a:rPr sz="2100" spc="-10" dirty="0">
                <a:latin typeface="Arial Black"/>
                <a:cs typeface="Arial Black"/>
              </a:rPr>
              <a:t>оздоровлення</a:t>
            </a:r>
            <a:endParaRPr sz="21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19536" y="136179"/>
            <a:ext cx="9048750" cy="198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9290">
              <a:lnSpc>
                <a:spcPct val="115999"/>
              </a:lnSpc>
              <a:spcBef>
                <a:spcPts val="100"/>
              </a:spcBef>
            </a:pPr>
            <a:r>
              <a:rPr sz="5550" spc="-190" dirty="0"/>
              <a:t>І</a:t>
            </a:r>
            <a:r>
              <a:rPr sz="5550" spc="-190" dirty="0">
                <a:latin typeface="Arial Black"/>
                <a:cs typeface="Arial Black"/>
              </a:rPr>
              <a:t>нформацıйний</a:t>
            </a:r>
            <a:r>
              <a:rPr sz="5550" spc="-470" dirty="0">
                <a:latin typeface="Arial Black"/>
                <a:cs typeface="Arial Black"/>
              </a:rPr>
              <a:t> </a:t>
            </a:r>
            <a:r>
              <a:rPr sz="5550" spc="-360" dirty="0">
                <a:latin typeface="Arial Black"/>
                <a:cs typeface="Arial Black"/>
              </a:rPr>
              <a:t>обсяг </a:t>
            </a:r>
            <a:r>
              <a:rPr sz="5550" spc="-235" dirty="0">
                <a:latin typeface="Arial Black"/>
                <a:cs typeface="Arial Black"/>
              </a:rPr>
              <a:t>навчальної</a:t>
            </a:r>
            <a:r>
              <a:rPr sz="5550" spc="-470" dirty="0">
                <a:latin typeface="Arial Black"/>
                <a:cs typeface="Arial Black"/>
              </a:rPr>
              <a:t> </a:t>
            </a:r>
            <a:r>
              <a:rPr sz="5550" spc="-195" dirty="0">
                <a:latin typeface="Arial Black"/>
                <a:cs typeface="Arial Black"/>
              </a:rPr>
              <a:t>дисциплıни</a:t>
            </a:r>
            <a:r>
              <a:rPr sz="5550" b="1" spc="-195" dirty="0">
                <a:latin typeface="Verdana"/>
                <a:cs typeface="Verdana"/>
              </a:rPr>
              <a:t>:</a:t>
            </a:r>
            <a:endParaRPr sz="555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367" y="2096320"/>
            <a:ext cx="17421860" cy="669290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40"/>
              </a:spcBef>
            </a:pPr>
            <a:r>
              <a:rPr sz="3750" i="1" spc="-340" dirty="0">
                <a:solidFill>
                  <a:srgbClr val="FFFFFF"/>
                </a:solidFill>
                <a:latin typeface="Arial"/>
                <a:cs typeface="Arial"/>
              </a:rPr>
              <a:t>ТЕМА</a:t>
            </a:r>
            <a:r>
              <a:rPr sz="3750" i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dirty="0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3750" i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54" dirty="0">
                <a:solidFill>
                  <a:srgbClr val="FFFFFF"/>
                </a:solidFill>
                <a:latin typeface="Arial"/>
                <a:cs typeface="Arial"/>
              </a:rPr>
              <a:t>СУЧАСНІ</a:t>
            </a:r>
            <a:r>
              <a:rPr sz="3750" i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90" dirty="0">
                <a:solidFill>
                  <a:srgbClr val="FFFFFF"/>
                </a:solidFill>
                <a:latin typeface="Arial"/>
                <a:cs typeface="Arial"/>
              </a:rPr>
              <a:t>УЯВЛЕННЯ</a:t>
            </a:r>
            <a:r>
              <a:rPr sz="3750" i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54" dirty="0">
                <a:solidFill>
                  <a:srgbClr val="FFFFFF"/>
                </a:solidFill>
                <a:latin typeface="Arial"/>
                <a:cs typeface="Arial"/>
              </a:rPr>
              <a:t>ПРО</a:t>
            </a:r>
            <a:r>
              <a:rPr sz="3750" i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40" dirty="0">
                <a:solidFill>
                  <a:srgbClr val="FFFFFF"/>
                </a:solidFill>
                <a:latin typeface="Arial"/>
                <a:cs typeface="Arial"/>
              </a:rPr>
              <a:t>ЗДОРОВ’Я</a:t>
            </a:r>
            <a:r>
              <a:rPr sz="3750" i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0" dirty="0">
                <a:solidFill>
                  <a:srgbClr val="FFFFFF"/>
                </a:solidFill>
                <a:latin typeface="Arial"/>
                <a:cs typeface="Arial"/>
              </a:rPr>
              <a:t>ЛЮДИНИ.</a:t>
            </a:r>
            <a:endParaRPr sz="37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3750" i="1" spc="-340" dirty="0">
                <a:solidFill>
                  <a:srgbClr val="FFFFFF"/>
                </a:solidFill>
                <a:latin typeface="Arial"/>
                <a:cs typeface="Arial"/>
              </a:rPr>
              <a:t>ТЕМА</a:t>
            </a:r>
            <a:r>
              <a:rPr sz="3750" i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dirty="0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375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25" dirty="0">
                <a:solidFill>
                  <a:srgbClr val="FFFFFF"/>
                </a:solidFill>
                <a:latin typeface="Arial"/>
                <a:cs typeface="Arial"/>
              </a:rPr>
              <a:t>ФАКТОРИ,</a:t>
            </a:r>
            <a:r>
              <a:rPr sz="375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dirty="0">
                <a:solidFill>
                  <a:srgbClr val="FFFFFF"/>
                </a:solidFill>
                <a:latin typeface="Arial"/>
                <a:cs typeface="Arial"/>
              </a:rPr>
              <a:t>ЩО</a:t>
            </a:r>
            <a:r>
              <a:rPr sz="3750" i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54" dirty="0">
                <a:solidFill>
                  <a:srgbClr val="FFFFFF"/>
                </a:solidFill>
                <a:latin typeface="Arial"/>
                <a:cs typeface="Arial"/>
              </a:rPr>
              <a:t>ВИЗНАЧАЮТЬ</a:t>
            </a:r>
            <a:r>
              <a:rPr sz="375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75" dirty="0">
                <a:solidFill>
                  <a:srgbClr val="FFFFFF"/>
                </a:solidFill>
                <a:latin typeface="Arial"/>
                <a:cs typeface="Arial"/>
              </a:rPr>
              <a:t>ФІЗИЧНЕ</a:t>
            </a:r>
            <a:r>
              <a:rPr sz="3750" i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40" dirty="0">
                <a:solidFill>
                  <a:srgbClr val="FFFFFF"/>
                </a:solidFill>
                <a:latin typeface="Arial"/>
                <a:cs typeface="Arial"/>
              </a:rPr>
              <a:t>ЗДОРОВ’Я</a:t>
            </a:r>
            <a:r>
              <a:rPr sz="3750" i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0" dirty="0">
                <a:solidFill>
                  <a:srgbClr val="FFFFFF"/>
                </a:solidFill>
                <a:latin typeface="Arial"/>
                <a:cs typeface="Arial"/>
              </a:rPr>
              <a:t>ЛЮДИНИ.</a:t>
            </a:r>
            <a:endParaRPr sz="3750">
              <a:latin typeface="Arial"/>
              <a:cs typeface="Arial"/>
            </a:endParaRPr>
          </a:p>
          <a:p>
            <a:pPr marL="12700" marR="5080" algn="just">
              <a:lnSpc>
                <a:spcPts val="5250"/>
              </a:lnSpc>
              <a:spcBef>
                <a:spcPts val="300"/>
              </a:spcBef>
            </a:pPr>
            <a:r>
              <a:rPr sz="3750" i="1" spc="-405" dirty="0">
                <a:solidFill>
                  <a:srgbClr val="FFFFFF"/>
                </a:solidFill>
                <a:latin typeface="Arial"/>
                <a:cs typeface="Arial"/>
              </a:rPr>
              <a:t>ТЕМА</a:t>
            </a:r>
            <a:r>
              <a:rPr sz="3750" i="1" spc="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dirty="0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3750" i="1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50" dirty="0">
                <a:solidFill>
                  <a:srgbClr val="FFFFFF"/>
                </a:solidFill>
                <a:latin typeface="Arial"/>
                <a:cs typeface="Arial"/>
              </a:rPr>
              <a:t>ФУНКЦІОНАЛЬНІ</a:t>
            </a:r>
            <a:r>
              <a:rPr sz="3750" i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400" dirty="0">
                <a:solidFill>
                  <a:srgbClr val="FFFFFF"/>
                </a:solidFill>
                <a:latin typeface="Arial"/>
                <a:cs typeface="Arial"/>
              </a:rPr>
              <a:t>РЕЗЕРВИ</a:t>
            </a:r>
            <a:r>
              <a:rPr sz="3750" i="1" spc="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00" dirty="0">
                <a:solidFill>
                  <a:srgbClr val="FFFFFF"/>
                </a:solidFill>
                <a:latin typeface="Arial"/>
                <a:cs typeface="Arial"/>
              </a:rPr>
              <a:t>ОРГАНІЗМУ</a:t>
            </a:r>
            <a:r>
              <a:rPr sz="375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185" dirty="0">
                <a:solidFill>
                  <a:srgbClr val="FFFFFF"/>
                </a:solidFill>
                <a:latin typeface="Arial"/>
                <a:cs typeface="Arial"/>
              </a:rPr>
              <a:t>І</a:t>
            </a:r>
            <a:r>
              <a:rPr sz="375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75" dirty="0">
                <a:solidFill>
                  <a:srgbClr val="FFFFFF"/>
                </a:solidFill>
                <a:latin typeface="Arial"/>
                <a:cs typeface="Arial"/>
              </a:rPr>
              <a:t>ФІЗИЧНЕ</a:t>
            </a:r>
            <a:r>
              <a:rPr sz="375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50" dirty="0">
                <a:solidFill>
                  <a:srgbClr val="FFFFFF"/>
                </a:solidFill>
                <a:latin typeface="Arial"/>
                <a:cs typeface="Arial"/>
              </a:rPr>
              <a:t>ЗДОРОВ’Я</a:t>
            </a:r>
            <a:r>
              <a:rPr sz="3750" i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0" dirty="0">
                <a:solidFill>
                  <a:srgbClr val="FFFFFF"/>
                </a:solidFill>
                <a:latin typeface="Arial"/>
                <a:cs typeface="Arial"/>
              </a:rPr>
              <a:t>ЛЮДИНИ. </a:t>
            </a:r>
            <a:r>
              <a:rPr sz="3750" i="1" spc="-405" dirty="0">
                <a:solidFill>
                  <a:srgbClr val="FFFFFF"/>
                </a:solidFill>
                <a:latin typeface="Arial"/>
                <a:cs typeface="Arial"/>
              </a:rPr>
              <a:t>ТЕМА</a:t>
            </a:r>
            <a:r>
              <a:rPr sz="3750" i="1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65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3750" i="1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90" dirty="0">
                <a:solidFill>
                  <a:srgbClr val="FFFFFF"/>
                </a:solidFill>
                <a:latin typeface="Arial"/>
                <a:cs typeface="Arial"/>
              </a:rPr>
              <a:t>ВПЛИВ</a:t>
            </a:r>
            <a:r>
              <a:rPr sz="3750" i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50" dirty="0">
                <a:solidFill>
                  <a:srgbClr val="FFFFFF"/>
                </a:solidFill>
                <a:latin typeface="Arial"/>
                <a:cs typeface="Arial"/>
              </a:rPr>
              <a:t>РУХОВОЇ</a:t>
            </a:r>
            <a:r>
              <a:rPr sz="3750" i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50" dirty="0">
                <a:solidFill>
                  <a:srgbClr val="FFFFFF"/>
                </a:solidFill>
                <a:latin typeface="Arial"/>
                <a:cs typeface="Arial"/>
              </a:rPr>
              <a:t>АКТИВНОСТІ</a:t>
            </a:r>
            <a:r>
              <a:rPr sz="3750" i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409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3750" i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45" dirty="0">
                <a:solidFill>
                  <a:srgbClr val="FFFFFF"/>
                </a:solidFill>
                <a:latin typeface="Arial"/>
                <a:cs typeface="Arial"/>
              </a:rPr>
              <a:t>ФОРМУВАННЯ</a:t>
            </a:r>
            <a:r>
              <a:rPr sz="3750" i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45" dirty="0">
                <a:solidFill>
                  <a:srgbClr val="FFFFFF"/>
                </a:solidFill>
                <a:latin typeface="Arial"/>
                <a:cs typeface="Arial"/>
              </a:rPr>
              <a:t>ФІЗИЧНОГО</a:t>
            </a:r>
            <a:r>
              <a:rPr sz="3750" i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00" dirty="0">
                <a:solidFill>
                  <a:srgbClr val="FFFFFF"/>
                </a:solidFill>
                <a:latin typeface="Arial"/>
                <a:cs typeface="Arial"/>
              </a:rPr>
              <a:t>ЗДОРОВ’Я </a:t>
            </a:r>
            <a:r>
              <a:rPr sz="3750" i="1" spc="-10" dirty="0">
                <a:solidFill>
                  <a:srgbClr val="FFFFFF"/>
                </a:solidFill>
                <a:latin typeface="Arial"/>
                <a:cs typeface="Arial"/>
              </a:rPr>
              <a:t>ЛЮДИНИ.</a:t>
            </a:r>
            <a:endParaRPr sz="3750">
              <a:latin typeface="Arial"/>
              <a:cs typeface="Arial"/>
            </a:endParaRPr>
          </a:p>
          <a:p>
            <a:pPr marL="12700" marR="1957070" algn="just">
              <a:lnSpc>
                <a:spcPts val="5250"/>
              </a:lnSpc>
            </a:pPr>
            <a:r>
              <a:rPr sz="3750" i="1" spc="-405" dirty="0">
                <a:solidFill>
                  <a:srgbClr val="FFFFFF"/>
                </a:solidFill>
                <a:latin typeface="Arial"/>
                <a:cs typeface="Arial"/>
              </a:rPr>
              <a:t>ТЕМА</a:t>
            </a:r>
            <a:r>
              <a:rPr sz="3750" i="1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dirty="0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3750" i="1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90" dirty="0">
                <a:solidFill>
                  <a:srgbClr val="FFFFFF"/>
                </a:solidFill>
                <a:latin typeface="Arial"/>
                <a:cs typeface="Arial"/>
              </a:rPr>
              <a:t>ВПЛИВ</a:t>
            </a:r>
            <a:r>
              <a:rPr sz="3750" i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325" dirty="0">
                <a:solidFill>
                  <a:srgbClr val="FFFFFF"/>
                </a:solidFill>
                <a:latin typeface="Arial"/>
                <a:cs typeface="Arial"/>
              </a:rPr>
              <a:t>ХАРЧУВАННЯ</a:t>
            </a:r>
            <a:r>
              <a:rPr sz="3750" i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409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3750" i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45" dirty="0">
                <a:solidFill>
                  <a:srgbClr val="FFFFFF"/>
                </a:solidFill>
                <a:latin typeface="Arial"/>
                <a:cs typeface="Arial"/>
              </a:rPr>
              <a:t>ФОРМУВАННЯ</a:t>
            </a:r>
            <a:r>
              <a:rPr sz="3750" i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45" dirty="0">
                <a:solidFill>
                  <a:srgbClr val="FFFFFF"/>
                </a:solidFill>
                <a:latin typeface="Arial"/>
                <a:cs typeface="Arial"/>
              </a:rPr>
              <a:t>ФІЗИЧНОГО</a:t>
            </a:r>
            <a:r>
              <a:rPr sz="3750" i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20" dirty="0">
                <a:solidFill>
                  <a:srgbClr val="FFFFFF"/>
                </a:solidFill>
                <a:latin typeface="Arial"/>
                <a:cs typeface="Arial"/>
              </a:rPr>
              <a:t>ЗДОРОВ’Я </a:t>
            </a:r>
            <a:r>
              <a:rPr sz="3750" i="1" spc="-405" dirty="0">
                <a:solidFill>
                  <a:srgbClr val="FFFFFF"/>
                </a:solidFill>
                <a:latin typeface="Arial"/>
                <a:cs typeface="Arial"/>
              </a:rPr>
              <a:t>ТЕМА</a:t>
            </a:r>
            <a:r>
              <a:rPr sz="3750" i="1" spc="135" dirty="0">
                <a:solidFill>
                  <a:srgbClr val="FFFFFF"/>
                </a:solidFill>
                <a:latin typeface="Arial"/>
                <a:cs typeface="Arial"/>
              </a:rPr>
              <a:t> 6.</a:t>
            </a:r>
            <a:r>
              <a:rPr sz="3750" i="1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90" dirty="0">
                <a:solidFill>
                  <a:srgbClr val="FFFFFF"/>
                </a:solidFill>
                <a:latin typeface="Arial"/>
                <a:cs typeface="Arial"/>
              </a:rPr>
              <a:t>ВПЛИВ</a:t>
            </a:r>
            <a:r>
              <a:rPr sz="3750" i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65" dirty="0">
                <a:solidFill>
                  <a:srgbClr val="FFFFFF"/>
                </a:solidFill>
                <a:latin typeface="Arial"/>
                <a:cs typeface="Arial"/>
              </a:rPr>
              <a:t>ПРИРОДНИХ</a:t>
            </a:r>
            <a:r>
              <a:rPr sz="3750" i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25" dirty="0">
                <a:solidFill>
                  <a:srgbClr val="FFFFFF"/>
                </a:solidFill>
                <a:latin typeface="Arial"/>
                <a:cs typeface="Arial"/>
              </a:rPr>
              <a:t>ФАКТОРІВ</a:t>
            </a:r>
            <a:r>
              <a:rPr sz="3750" i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409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3750" i="1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45" dirty="0">
                <a:solidFill>
                  <a:srgbClr val="FFFFFF"/>
                </a:solidFill>
                <a:latin typeface="Arial"/>
                <a:cs typeface="Arial"/>
              </a:rPr>
              <a:t>ФОРМУВАННЯ</a:t>
            </a:r>
            <a:r>
              <a:rPr sz="3750" i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0" dirty="0">
                <a:solidFill>
                  <a:srgbClr val="FFFFFF"/>
                </a:solidFill>
                <a:latin typeface="Arial"/>
                <a:cs typeface="Arial"/>
              </a:rPr>
              <a:t>ФІЗИЧНОГО </a:t>
            </a:r>
            <a:r>
              <a:rPr sz="3750" i="1" spc="-100" dirty="0">
                <a:solidFill>
                  <a:srgbClr val="FFFFFF"/>
                </a:solidFill>
                <a:latin typeface="Arial"/>
                <a:cs typeface="Arial"/>
              </a:rPr>
              <a:t>ЗДОРОВ’Я.</a:t>
            </a:r>
            <a:endParaRPr sz="3750">
              <a:latin typeface="Arial"/>
              <a:cs typeface="Arial"/>
            </a:endParaRPr>
          </a:p>
          <a:p>
            <a:pPr marL="12700" marR="657860" algn="just">
              <a:lnSpc>
                <a:spcPts val="5250"/>
              </a:lnSpc>
            </a:pPr>
            <a:r>
              <a:rPr sz="3750" i="1" spc="-405" dirty="0">
                <a:solidFill>
                  <a:srgbClr val="FFFFFF"/>
                </a:solidFill>
                <a:latin typeface="Arial"/>
                <a:cs typeface="Arial"/>
              </a:rPr>
              <a:t>ТЕМА</a:t>
            </a:r>
            <a:r>
              <a:rPr sz="3750" i="1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50" dirty="0">
                <a:solidFill>
                  <a:srgbClr val="FFFFFF"/>
                </a:solidFill>
                <a:latin typeface="Arial"/>
                <a:cs typeface="Arial"/>
              </a:rPr>
              <a:t>7.</a:t>
            </a:r>
            <a:r>
              <a:rPr sz="3750" i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75" dirty="0">
                <a:solidFill>
                  <a:srgbClr val="FFFFFF"/>
                </a:solidFill>
                <a:latin typeface="Arial"/>
                <a:cs typeface="Arial"/>
              </a:rPr>
              <a:t>СУЧАСНІ</a:t>
            </a:r>
            <a:r>
              <a:rPr sz="3750" i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200" dirty="0">
                <a:solidFill>
                  <a:srgbClr val="FFFFFF"/>
                </a:solidFill>
                <a:latin typeface="Arial"/>
                <a:cs typeface="Arial"/>
              </a:rPr>
              <a:t>ШЛЯХИ</a:t>
            </a:r>
            <a:r>
              <a:rPr sz="375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335" dirty="0">
                <a:solidFill>
                  <a:srgbClr val="FFFFFF"/>
                </a:solidFill>
                <a:latin typeface="Arial"/>
                <a:cs typeface="Arial"/>
              </a:rPr>
              <a:t>ЗДОРОВʼЯЗБЕРЕЖЕННЯ.</a:t>
            </a:r>
            <a:r>
              <a:rPr sz="3750" i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00" dirty="0">
                <a:solidFill>
                  <a:srgbClr val="FFFFFF"/>
                </a:solidFill>
                <a:latin typeface="Arial"/>
                <a:cs typeface="Arial"/>
              </a:rPr>
              <a:t>ЧИННИКИ</a:t>
            </a:r>
            <a:r>
              <a:rPr sz="375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45" dirty="0">
                <a:solidFill>
                  <a:srgbClr val="FFFFFF"/>
                </a:solidFill>
                <a:latin typeface="Arial"/>
                <a:cs typeface="Arial"/>
              </a:rPr>
              <a:t>ПРОФЕСІЙНОГО </a:t>
            </a:r>
            <a:r>
              <a:rPr sz="3750" i="1" spc="-240" dirty="0">
                <a:solidFill>
                  <a:srgbClr val="FFFFFF"/>
                </a:solidFill>
                <a:latin typeface="Arial"/>
                <a:cs typeface="Arial"/>
              </a:rPr>
              <a:t>ЗДОРОВ’Я</a:t>
            </a:r>
            <a:r>
              <a:rPr sz="375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50" i="1" spc="-110" dirty="0">
                <a:solidFill>
                  <a:srgbClr val="FFFFFF"/>
                </a:solidFill>
                <a:latin typeface="Arial"/>
                <a:cs typeface="Arial"/>
              </a:rPr>
              <a:t>ВЧИТЕЛЯ.</a:t>
            </a:r>
            <a:endParaRPr sz="3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393</Words>
  <Application>Microsoft Office PowerPoint</Application>
  <PresentationFormat>Произвольный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МЕТОДОЛОГІЯ КЕРУВАННЯ ФІЗИЧНИМ ЗДОРОВ’ЯМ ЛЮДИНИ</vt:lpstr>
      <vt:lpstr>- Мусхарıна Юлıя Юрıївна– кандидат педагогıчних наук, доцент;</vt:lpstr>
      <vt:lpstr>АНОТАЦІЯ ДО ДИСЦИПЛІНИ:</vt:lpstr>
      <vt:lpstr>Слайд 4</vt:lpstr>
      <vt:lpstr>Інформацıйний обсяг навчальної дисциплıни: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Writing Process Education Presentation in Black Playful Style</dc:title>
  <dc:creator>Юлія Мусхаріна</dc:creator>
  <cp:keywords>DAF_ssve0oI,BAF72ggcGGg</cp:keywords>
  <cp:lastModifiedBy>User</cp:lastModifiedBy>
  <cp:revision>2</cp:revision>
  <dcterms:created xsi:type="dcterms:W3CDTF">2024-03-25T14:56:03Z</dcterms:created>
  <dcterms:modified xsi:type="dcterms:W3CDTF">2024-03-25T16:27:31Z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2024-03-16T00:00:00Z</vt:filetime>
  </property>
  <property fmtid="{D5CDD505-2E9C-101B-9397-08002B2CF9AE}" pid="3" name="Creator">
    <vt:lpwstr>Canva</vt:lpwstr>
  </property>
  <property fmtid="{D5CDD505-2E9C-101B-9397-08002B2CF9AE}" pid="4" name="LastSaved">
    <vt:filetime>2024-03-25T00:00:00Z</vt:filetime>
  </property>
  <property fmtid="{D5CDD505-2E9C-101B-9397-08002B2CF9AE}" pid="5" name="Producer">
    <vt:lpwstr>Canva</vt:lpwstr>
  </property>
</Properties>
</file>