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 autoAdjust="0"/>
    <p:restoredTop sz="94621" autoAdjust="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77E9A-ADB6-476D-8CA9-BD6C9D2458EF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FCC616-AC0D-48C2-9F97-443C44F8F7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098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FCC616-AC0D-48C2-9F97-443C44F8F71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322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6000" b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ddpu.edu.ua/course/view.php?id=747" TargetMode="External"/><Relationship Id="rId2" Type="http://schemas.openxmlformats.org/officeDocument/2006/relationships/hyperlink" Target="mailto:y.y.muskharina@ddpu.edu.u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et.google.com/yfx-ktvw-uyn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2996952"/>
            <a:ext cx="7592772" cy="1512168"/>
          </a:xfrm>
          <a:solidFill>
            <a:schemeClr val="accent2">
              <a:lumMod val="20000"/>
              <a:lumOff val="80000"/>
            </a:schemeClr>
          </a:solidFill>
          <a:effectLst>
            <a:glow rad="101600">
              <a:schemeClr val="accent2">
                <a:lumMod val="40000"/>
                <a:lumOff val="60000"/>
                <a:alpha val="60000"/>
              </a:schemeClr>
            </a:glow>
            <a:softEdge rad="317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5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</a:t>
            </a:r>
            <a:r>
              <a:rPr lang="uk-UA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5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Основи класичного масажу</a:t>
            </a:r>
            <a:r>
              <a:rPr lang="uk-UA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gradFill flip="none" rotWithShape="1">
                  <a:gsLst>
                    <a:gs pos="0">
                      <a:schemeClr val="accent5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accent5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accent5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gradFill flip="none" rotWithShape="1">
                <a:gsLst>
                  <a:gs pos="0">
                    <a:schemeClr val="accent5">
                      <a:lumMod val="75000"/>
                      <a:shade val="30000"/>
                      <a:satMod val="115000"/>
                    </a:schemeClr>
                  </a:gs>
                  <a:gs pos="50000">
                    <a:schemeClr val="accent5">
                      <a:lumMod val="75000"/>
                      <a:shade val="67500"/>
                      <a:satMod val="115000"/>
                    </a:schemeClr>
                  </a:gs>
                  <a:gs pos="100000">
                    <a:schemeClr val="accent5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25144"/>
            <a:ext cx="8640960" cy="1752600"/>
          </a:xfrm>
          <a:effectLst>
            <a:glow rad="101600">
              <a:schemeClr val="accent5">
                <a:lumMod val="60000"/>
                <a:lumOff val="40000"/>
                <a:alpha val="60000"/>
              </a:schemeClr>
            </a:glow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Ф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акультет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ф</a:t>
            </a:r>
            <a:r>
              <a:rPr lang="uk-UA" sz="2000" b="1" dirty="0">
                <a:solidFill>
                  <a:schemeClr val="accent5">
                    <a:lumMod val="50000"/>
                  </a:schemeClr>
                </a:solidFill>
              </a:rPr>
              <a:t>і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</a:rPr>
              <a:t>зичного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</a:rPr>
              <a:t>виховання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К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афедра </a:t>
            </a:r>
            <a:r>
              <a:rPr lang="uk-UA" sz="2000" b="1" dirty="0" err="1">
                <a:solidFill>
                  <a:schemeClr val="accent5">
                    <a:lumMod val="50000"/>
                  </a:schemeClr>
                </a:solidFill>
              </a:rPr>
              <a:t>медико-біологічних</a:t>
            </a:r>
            <a:r>
              <a:rPr lang="uk-UA" sz="2000" b="1" dirty="0">
                <a:solidFill>
                  <a:schemeClr val="accent5">
                    <a:lumMod val="50000"/>
                  </a:schemeClr>
                </a:solidFill>
              </a:rPr>
              <a:t> основ охорони життя та цивільного </a:t>
            </a:r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</a:rPr>
              <a:t>захисту</a:t>
            </a:r>
            <a:r>
              <a:rPr lang="uk-UA" sz="2000" b="1" dirty="0">
                <a:solidFill>
                  <a:schemeClr val="accent5">
                    <a:lumMod val="50000"/>
                  </a:schemeClr>
                </a:solidFill>
              </a:rPr>
              <a:t> 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uk-UA" sz="2000" b="1" dirty="0">
                <a:solidFill>
                  <a:schemeClr val="accent5">
                    <a:lumMod val="50000"/>
                  </a:schemeClr>
                </a:solidFill>
              </a:rPr>
              <a:t>Для студентів </a:t>
            </a:r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</a:rPr>
              <a:t>усіх </a:t>
            </a:r>
            <a:r>
              <a:rPr lang="uk-UA" sz="2000" b="1" dirty="0">
                <a:solidFill>
                  <a:schemeClr val="accent5">
                    <a:lumMod val="50000"/>
                  </a:schemeClr>
                </a:solidFill>
              </a:rPr>
              <a:t>спеціальностей та всіх освітніх </a:t>
            </a:r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</a:rPr>
              <a:t>програм                                                                                        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uk-UA" sz="2000" b="1" dirty="0" smtClean="0">
                <a:solidFill>
                  <a:schemeClr val="accent5">
                    <a:lumMod val="50000"/>
                  </a:schemeClr>
                </a:solidFill>
              </a:rPr>
              <a:t>Другий </a:t>
            </a:r>
            <a:r>
              <a:rPr lang="uk-UA" sz="2000" b="1" dirty="0">
                <a:solidFill>
                  <a:schemeClr val="accent5">
                    <a:lumMod val="50000"/>
                  </a:schemeClr>
                </a:solidFill>
              </a:rPr>
              <a:t>(магістерський)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</a:rPr>
              <a:t>рівень</a:t>
            </a:r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</a:rPr>
              <a:t>вищої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5">
                    <a:lumMod val="50000"/>
                  </a:schemeClr>
                </a:solidFill>
              </a:rPr>
              <a:t>освіти</a:t>
            </a:r>
            <a:endParaRPr lang="ru-RU" sz="1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20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08920"/>
            <a:ext cx="7268679" cy="1359024"/>
          </a:xfrm>
          <a:effectLst>
            <a:glow rad="101600">
              <a:schemeClr val="accent1">
                <a:satMod val="175000"/>
                <a:alpha val="40000"/>
              </a:schemeClr>
            </a:glow>
            <a:softEdge rad="317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</a:rPr>
              <a:t>Мусхаріна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accent5">
                    <a:lumMod val="50000"/>
                  </a:schemeClr>
                </a:solidFill>
              </a:rPr>
              <a:t>Юлія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5">
                    <a:lumMod val="50000"/>
                  </a:schemeClr>
                </a:solidFill>
              </a:rPr>
              <a:t>Юріївна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uk-UA" sz="3200" b="1" dirty="0" smtClean="0">
                <a:solidFill>
                  <a:schemeClr val="accent5">
                    <a:lumMod val="50000"/>
                  </a:schemeClr>
                </a:solidFill>
              </a:rPr>
              <a:t>– </a:t>
            </a:r>
            <a:br>
              <a:rPr lang="uk-UA" sz="3200" b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uk-UA" sz="3200" b="1" dirty="0" smtClean="0">
                <a:solidFill>
                  <a:schemeClr val="accent5">
                    <a:lumMod val="50000"/>
                  </a:schemeClr>
                </a:solidFill>
              </a:rPr>
              <a:t>кандидат педагогічних наук</a:t>
            </a:r>
            <a:r>
              <a:rPr lang="uk-UA" sz="3200" b="1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uk-UA" sz="3200" b="1" dirty="0" smtClean="0">
                <a:solidFill>
                  <a:schemeClr val="accent5">
                    <a:lumMod val="50000"/>
                  </a:schemeClr>
                </a:solidFill>
              </a:rPr>
              <a:t>доцент</a:t>
            </a:r>
            <a:endParaRPr lang="ru-RU" sz="32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4365104"/>
            <a:ext cx="8745671" cy="2193107"/>
          </a:xfrm>
          <a:effectLst>
            <a:glow rad="101600">
              <a:schemeClr val="accent2">
                <a:lumMod val="40000"/>
                <a:lumOff val="60000"/>
                <a:alpha val="40000"/>
              </a:schemeClr>
            </a:glow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профайл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викладача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https://moodle.ddpu.edu.ua/user/profile.php 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e-</a:t>
            </a:r>
            <a:r>
              <a:rPr lang="ru-RU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mail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викладача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y.y.muskharina@ddpu.edu.ua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; </a:t>
            </a:r>
            <a:r>
              <a:rPr lang="ru-RU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сторінка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курсу в 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Moodle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i="1" dirty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https://</a:t>
            </a:r>
            <a:r>
              <a:rPr lang="en-US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moodle.ddpu.edu.ua/course/view.php?id=747</a:t>
            </a:r>
            <a:r>
              <a:rPr lang="uk-UA" i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i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розклад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консультацй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ru-RU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вівторок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з 14.30 до 15.30 год. </a:t>
            </a:r>
            <a:r>
              <a:rPr lang="ru-RU" i="1" dirty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https://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4"/>
              </a:rPr>
              <a:t>meet.google.com/yfx-ktvw-uyn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</a:t>
            </a:r>
            <a:endParaRPr lang="ru-RU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411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492896"/>
            <a:ext cx="7869560" cy="1143000"/>
          </a:xfrm>
          <a:effectLst>
            <a:glow rad="101600">
              <a:schemeClr val="accent1">
                <a:satMod val="175000"/>
                <a:alpha val="40000"/>
              </a:schemeClr>
            </a:glow>
            <a:softEdge rad="317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Анотація до дисципліни</a:t>
            </a:r>
            <a:r>
              <a:rPr lang="uk-UA" b="1" dirty="0" smtClean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861048"/>
            <a:ext cx="8208912" cy="2880320"/>
          </a:xfrm>
          <a:effectLst>
            <a:glow rad="101600">
              <a:schemeClr val="accent2">
                <a:lumMod val="40000"/>
                <a:lumOff val="60000"/>
                <a:alpha val="60000"/>
              </a:schemeClr>
            </a:glow>
            <a:softEdge rad="317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uk-UA" sz="4200" b="1" i="1" dirty="0"/>
              <a:t>навчальна програма дисципліни </a:t>
            </a:r>
            <a:r>
              <a:rPr lang="uk-UA" sz="42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«Основи класичного </a:t>
            </a:r>
            <a:r>
              <a:rPr lang="uk-UA" sz="42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масажу</a:t>
            </a:r>
            <a:r>
              <a:rPr lang="uk-UA" sz="4200" b="1" i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 </a:t>
            </a:r>
            <a:r>
              <a:rPr lang="uk-UA" sz="4200" b="1" i="1" dirty="0"/>
              <a:t>націлена на формування у студентів фундаментальних знань, вмінь та навичок стосовно виконання прийомів класичного масажу, проведення оздоровчого масажу з урахуванням сучасних досягнень світової практики </a:t>
            </a:r>
            <a:r>
              <a:rPr lang="uk-UA" sz="4200" b="1" i="1" dirty="0" smtClean="0"/>
              <a:t>з метою </a:t>
            </a:r>
            <a:r>
              <a:rPr lang="uk-UA" sz="4200" b="1" i="1" dirty="0"/>
              <a:t>відновлення </a:t>
            </a:r>
            <a:r>
              <a:rPr lang="uk-UA" sz="4200" b="1" i="1" dirty="0" smtClean="0"/>
              <a:t>фізичного, </a:t>
            </a:r>
            <a:r>
              <a:rPr lang="uk-UA" sz="4200" b="1" i="1" dirty="0"/>
              <a:t>психологічного стану організму та гармонії здоров’я</a:t>
            </a:r>
            <a:r>
              <a:rPr lang="uk-UA" sz="4200" b="1" i="1" dirty="0" smtClean="0"/>
              <a:t>.</a:t>
            </a:r>
            <a:endParaRPr lang="ru-RU" sz="3600" b="1" i="1" dirty="0"/>
          </a:p>
          <a:p>
            <a:pPr>
              <a:lnSpc>
                <a:spcPct val="17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02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" y="116632"/>
            <a:ext cx="8229600" cy="1143000"/>
          </a:xfrm>
          <a:solidFill>
            <a:schemeClr val="accent2">
              <a:lumMod val="20000"/>
              <a:lumOff val="80000"/>
            </a:schemeClr>
          </a:solidFill>
          <a:effectLst>
            <a:glow rad="101600">
              <a:schemeClr val="accent2">
                <a:lumMod val="40000"/>
                <a:lumOff val="60000"/>
                <a:alpha val="60000"/>
              </a:schemeClr>
            </a:glow>
            <a:softEdge rad="317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2000" b="1" dirty="0">
                <a:solidFill>
                  <a:schemeClr val="accent2">
                    <a:lumMod val="75000"/>
                  </a:schemeClr>
                </a:solidFill>
              </a:rPr>
              <a:t>Мета вивчення дисципліни</a:t>
            </a:r>
            <a:r>
              <a:rPr lang="uk-UA" sz="20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ru-RU" sz="2000" b="1" dirty="0" err="1"/>
              <a:t>навчити</a:t>
            </a:r>
            <a:r>
              <a:rPr lang="ru-RU" sz="2000" b="1" dirty="0"/>
              <a:t> </a:t>
            </a:r>
            <a:r>
              <a:rPr lang="ru-RU" sz="2000" b="1" dirty="0" err="1"/>
              <a:t>студентів</a:t>
            </a:r>
            <a:r>
              <a:rPr lang="ru-RU" sz="2000" b="1" dirty="0"/>
              <a:t> </a:t>
            </a:r>
            <a:r>
              <a:rPr lang="ru-RU" sz="2000" b="1" dirty="0" err="1"/>
              <a:t>застосувати</a:t>
            </a:r>
            <a:r>
              <a:rPr lang="ru-RU" sz="2000" b="1" dirty="0"/>
              <a:t> </a:t>
            </a:r>
            <a:r>
              <a:rPr lang="ru-RU" sz="2000" b="1" dirty="0" err="1"/>
              <a:t>основні</a:t>
            </a:r>
            <a:r>
              <a:rPr lang="ru-RU" sz="2000" b="1" dirty="0"/>
              <a:t> та </a:t>
            </a:r>
            <a:r>
              <a:rPr lang="ru-RU" sz="2000" b="1" dirty="0" err="1"/>
              <a:t>додаткові</a:t>
            </a:r>
            <a:r>
              <a:rPr lang="ru-RU" sz="2000" b="1" dirty="0"/>
              <a:t> </a:t>
            </a:r>
            <a:r>
              <a:rPr lang="ru-RU" sz="2000" b="1" dirty="0" err="1"/>
              <a:t>прийоми</a:t>
            </a:r>
            <a:r>
              <a:rPr lang="ru-RU" sz="2000" b="1" dirty="0"/>
              <a:t> </a:t>
            </a:r>
            <a:r>
              <a:rPr lang="ru-RU" sz="2000" b="1" dirty="0" err="1"/>
              <a:t>класичного</a:t>
            </a:r>
            <a:r>
              <a:rPr lang="ru-RU" sz="2000" b="1" dirty="0"/>
              <a:t> </a:t>
            </a:r>
            <a:r>
              <a:rPr lang="ru-RU" sz="2000" b="1" dirty="0" err="1"/>
              <a:t>масажу</a:t>
            </a:r>
            <a:r>
              <a:rPr lang="ru-RU" sz="2000" b="1" dirty="0"/>
              <a:t> з метою </a:t>
            </a:r>
            <a:r>
              <a:rPr lang="ru-RU" sz="2000" b="1" dirty="0" err="1"/>
              <a:t>оздоровлення</a:t>
            </a:r>
            <a:r>
              <a:rPr lang="ru-RU" sz="2000" b="1" dirty="0"/>
              <a:t>, </a:t>
            </a:r>
            <a:r>
              <a:rPr lang="ru-RU" sz="2000" b="1" dirty="0" err="1"/>
              <a:t>профілактики</a:t>
            </a:r>
            <a:r>
              <a:rPr lang="ru-RU" sz="2000" b="1" dirty="0"/>
              <a:t> </a:t>
            </a:r>
            <a:r>
              <a:rPr lang="ru-RU" sz="2000" b="1" dirty="0" err="1"/>
              <a:t>порушень</a:t>
            </a:r>
            <a:r>
              <a:rPr lang="ru-RU" sz="2000" b="1" dirty="0"/>
              <a:t> стану </a:t>
            </a:r>
            <a:r>
              <a:rPr lang="ru-RU" sz="2000" b="1" dirty="0" err="1"/>
              <a:t>здоров’я</a:t>
            </a:r>
            <a:r>
              <a:rPr lang="ru-RU" sz="2000" b="1" dirty="0"/>
              <a:t> та </a:t>
            </a:r>
            <a:r>
              <a:rPr lang="ru-RU" sz="2000" b="1" dirty="0" err="1"/>
              <a:t>відновлення</a:t>
            </a:r>
            <a:r>
              <a:rPr lang="ru-RU" sz="2000" b="1" dirty="0"/>
              <a:t> </a:t>
            </a:r>
            <a:r>
              <a:rPr lang="ru-RU" sz="2000" b="1" dirty="0" err="1"/>
              <a:t>організму</a:t>
            </a:r>
            <a:r>
              <a:rPr lang="ru-RU" sz="2000" b="1" dirty="0"/>
              <a:t>. </a:t>
            </a:r>
            <a:br>
              <a:rPr lang="ru-RU" sz="2000" b="1" dirty="0"/>
            </a:br>
            <a:endParaRPr lang="ru-RU" sz="2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484784"/>
            <a:ext cx="5004048" cy="2185213"/>
          </a:xfrm>
          <a:solidFill>
            <a:schemeClr val="accent2">
              <a:lumMod val="20000"/>
              <a:lumOff val="80000"/>
            </a:schemeClr>
          </a:solidFill>
          <a:effectLst>
            <a:glow rad="139700">
              <a:schemeClr val="accent5">
                <a:satMod val="175000"/>
                <a:alpha val="40000"/>
              </a:schemeClr>
            </a:glow>
            <a:softEdge rad="317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uk-UA" sz="1600" b="1" dirty="0">
                <a:solidFill>
                  <a:schemeClr val="accent2">
                    <a:lumMod val="75000"/>
                  </a:schemeClr>
                </a:solidFill>
              </a:rPr>
              <a:t>Основні завдання:</a:t>
            </a:r>
            <a:r>
              <a:rPr lang="ru-RU" sz="1600" b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uk-UA" sz="1600" dirty="0"/>
              <a:t>засвоїти методику складання плану масажної процедури з урахуванням індивідуальних особливостей організму та стану здоров’я; </a:t>
            </a:r>
            <a:endParaRPr lang="ru-RU" sz="1600" dirty="0"/>
          </a:p>
          <a:p>
            <a:pPr>
              <a:buFont typeface="Wingdings" pitchFamily="2" charset="2"/>
              <a:buChar char="ü"/>
            </a:pPr>
            <a:r>
              <a:rPr lang="ru-RU" sz="1600" dirty="0" err="1"/>
              <a:t>застосувати</a:t>
            </a:r>
            <a:r>
              <a:rPr lang="ru-RU" sz="1600" dirty="0"/>
              <a:t> </a:t>
            </a:r>
            <a:r>
              <a:rPr lang="ru-RU" sz="1600" dirty="0" err="1"/>
              <a:t>основні</a:t>
            </a:r>
            <a:r>
              <a:rPr lang="ru-RU" sz="1600" dirty="0"/>
              <a:t> та </a:t>
            </a:r>
            <a:r>
              <a:rPr lang="ru-RU" sz="1600" dirty="0" err="1"/>
              <a:t>додаткові</a:t>
            </a:r>
            <a:r>
              <a:rPr lang="ru-RU" sz="1600" dirty="0"/>
              <a:t> </a:t>
            </a:r>
            <a:r>
              <a:rPr lang="ru-RU" sz="1600" dirty="0" err="1"/>
              <a:t>прийоми</a:t>
            </a:r>
            <a:r>
              <a:rPr lang="ru-RU" sz="1600" dirty="0"/>
              <a:t> </a:t>
            </a:r>
            <a:r>
              <a:rPr lang="ru-RU" sz="1600" dirty="0" err="1"/>
              <a:t>масажу</a:t>
            </a:r>
            <a:r>
              <a:rPr lang="ru-RU" sz="1600" dirty="0"/>
              <a:t> в </a:t>
            </a:r>
            <a:r>
              <a:rPr lang="ru-RU" sz="1600" dirty="0" err="1"/>
              <a:t>оздоровчому</a:t>
            </a:r>
            <a:r>
              <a:rPr lang="ru-RU" sz="1600" dirty="0"/>
              <a:t> </a:t>
            </a:r>
            <a:r>
              <a:rPr lang="ru-RU" sz="1600" dirty="0" err="1"/>
              <a:t>масажі</a:t>
            </a:r>
            <a:r>
              <a:rPr lang="ru-RU" sz="1600" dirty="0"/>
              <a:t> на </a:t>
            </a:r>
            <a:r>
              <a:rPr lang="ru-RU" sz="1600" dirty="0" err="1"/>
              <a:t>окремих</a:t>
            </a:r>
            <a:r>
              <a:rPr lang="ru-RU" sz="1600" dirty="0"/>
              <a:t> </a:t>
            </a:r>
            <a:r>
              <a:rPr lang="ru-RU" sz="1600" dirty="0" err="1"/>
              <a:t>ділянках</a:t>
            </a:r>
            <a:r>
              <a:rPr lang="ru-RU" sz="1600" dirty="0"/>
              <a:t> </a:t>
            </a:r>
            <a:r>
              <a:rPr lang="ru-RU" sz="1600" dirty="0" err="1"/>
              <a:t>тіла</a:t>
            </a:r>
            <a:r>
              <a:rPr lang="ru-RU" sz="1600" dirty="0"/>
              <a:t>, у </a:t>
            </a:r>
            <a:r>
              <a:rPr lang="ru-RU" sz="1600" dirty="0" err="1"/>
              <a:t>загальному</a:t>
            </a:r>
            <a:r>
              <a:rPr lang="ru-RU" sz="1600" dirty="0"/>
              <a:t>, </a:t>
            </a:r>
            <a:r>
              <a:rPr lang="ru-RU" sz="1600" dirty="0" err="1"/>
              <a:t>короткочасному</a:t>
            </a:r>
            <a:r>
              <a:rPr lang="ru-RU" sz="1600" dirty="0"/>
              <a:t>, </a:t>
            </a:r>
            <a:r>
              <a:rPr lang="ru-RU" sz="1600" dirty="0" err="1"/>
              <a:t>частковому</a:t>
            </a:r>
            <a:r>
              <a:rPr lang="ru-RU" sz="1600" dirty="0"/>
              <a:t>, локальному </a:t>
            </a:r>
            <a:r>
              <a:rPr lang="ru-RU" sz="1600" dirty="0" err="1"/>
              <a:t>масажі</a:t>
            </a:r>
            <a:r>
              <a:rPr lang="ru-RU" sz="1600" dirty="0"/>
              <a:t>, в </a:t>
            </a:r>
            <a:r>
              <a:rPr lang="ru-RU" sz="1600" dirty="0" err="1"/>
              <a:t>проведенні</a:t>
            </a:r>
            <a:r>
              <a:rPr lang="ru-RU" sz="1600" dirty="0"/>
              <a:t> </a:t>
            </a:r>
            <a:r>
              <a:rPr lang="ru-RU" sz="1600" dirty="0" err="1"/>
              <a:t>самомасажу</a:t>
            </a:r>
            <a:r>
              <a:rPr lang="ru-RU" sz="1600" dirty="0"/>
              <a:t>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4082592"/>
            <a:ext cx="4536504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  <a:softEdge rad="317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600" b="1" dirty="0">
                <a:solidFill>
                  <a:schemeClr val="accent2">
                    <a:lumMod val="75000"/>
                  </a:schemeClr>
                </a:solidFill>
              </a:rPr>
              <a:t>Формування </a:t>
            </a:r>
            <a:r>
              <a:rPr lang="uk-UA" sz="1600" b="1" dirty="0" err="1">
                <a:solidFill>
                  <a:schemeClr val="accent2">
                    <a:lumMod val="75000"/>
                  </a:schemeClr>
                </a:solidFill>
              </a:rPr>
              <a:t>компетентностей</a:t>
            </a:r>
            <a:r>
              <a:rPr lang="uk-UA" sz="1600" b="1" dirty="0">
                <a:solidFill>
                  <a:schemeClr val="accent2">
                    <a:lumMod val="75000"/>
                  </a:schemeClr>
                </a:solidFill>
              </a:rPr>
              <a:t>:</a:t>
            </a:r>
            <a:endParaRPr lang="ru-RU" sz="1600" dirty="0">
              <a:solidFill>
                <a:schemeClr val="accent2">
                  <a:lumMod val="75000"/>
                </a:schemeClr>
              </a:solidFill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uk-UA" sz="1600" dirty="0"/>
              <a:t>з</a:t>
            </a:r>
            <a:r>
              <a:rPr lang="uk-UA" sz="1600" dirty="0" smtClean="0"/>
              <a:t>датність </a:t>
            </a:r>
            <a:r>
              <a:rPr lang="uk-UA" sz="1600" dirty="0"/>
              <a:t>застосовувати знання щодо здорового способу життя та збереження здоров’я у повсякденних практичних ситуаціях;</a:t>
            </a:r>
            <a:r>
              <a:rPr lang="uk-UA" sz="1600" b="1" dirty="0"/>
              <a:t> </a:t>
            </a:r>
            <a:endParaRPr lang="uk-UA" sz="1600" b="1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uk-UA" sz="1600" dirty="0"/>
              <a:t>в</a:t>
            </a:r>
            <a:r>
              <a:rPr lang="uk-UA" sz="1600" dirty="0" smtClean="0"/>
              <a:t>олодіння </a:t>
            </a:r>
            <a:r>
              <a:rPr lang="uk-UA" sz="1600" dirty="0" err="1" smtClean="0"/>
              <a:t>науково-обгрунтованими</a:t>
            </a:r>
            <a:r>
              <a:rPr lang="uk-UA" sz="1600" dirty="0" smtClean="0"/>
              <a:t> сучасним підходами </a:t>
            </a:r>
            <a:r>
              <a:rPr lang="uk-UA" sz="1600" dirty="0"/>
              <a:t>до застосування класичного масажу у загальній системі оздоровлення, у сполученні з методами загартування, самомасажу тощо. </a:t>
            </a:r>
            <a:endParaRPr lang="ru-RU" sz="1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1628800"/>
            <a:ext cx="3528392" cy="501675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139700">
              <a:schemeClr val="tx2">
                <a:lumMod val="60000"/>
                <a:lumOff val="40000"/>
                <a:alpha val="40000"/>
              </a:schemeClr>
            </a:glow>
            <a:softEdge rad="31750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1600" b="1" dirty="0">
                <a:solidFill>
                  <a:schemeClr val="accent2">
                    <a:lumMod val="75000"/>
                  </a:schemeClr>
                </a:solidFill>
              </a:rPr>
              <a:t>Очікувані результати навчання</a:t>
            </a:r>
            <a:r>
              <a:rPr lang="uk-UA" sz="1600" dirty="0">
                <a:solidFill>
                  <a:schemeClr val="accent2">
                    <a:lumMod val="75000"/>
                  </a:schemeClr>
                </a:solidFill>
              </a:rPr>
              <a:t>: </a:t>
            </a:r>
            <a:r>
              <a:rPr lang="ru-RU" sz="1600" dirty="0"/>
              <a:t>студент повинен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u="sng" dirty="0" smtClean="0"/>
              <a:t>знати</a:t>
            </a:r>
            <a:r>
              <a:rPr lang="ru-RU" sz="1600" u="sng" dirty="0"/>
              <a:t>:</a:t>
            </a:r>
            <a:r>
              <a:rPr lang="ru-RU" sz="1600" dirty="0"/>
              <a:t> </a:t>
            </a:r>
            <a:r>
              <a:rPr lang="ru-RU" sz="1600" dirty="0" err="1" smtClean="0"/>
              <a:t>види</a:t>
            </a:r>
            <a:r>
              <a:rPr lang="ru-RU" sz="1600" dirty="0"/>
              <a:t>, </a:t>
            </a:r>
            <a:r>
              <a:rPr lang="ru-RU" sz="1600" dirty="0" err="1"/>
              <a:t>форми</a:t>
            </a:r>
            <a:r>
              <a:rPr lang="ru-RU" sz="1600" dirty="0"/>
              <a:t> та </a:t>
            </a:r>
            <a:r>
              <a:rPr lang="ru-RU" sz="1600" dirty="0" err="1"/>
              <a:t>засоби</a:t>
            </a:r>
            <a:r>
              <a:rPr lang="ru-RU" sz="1600" dirty="0"/>
              <a:t> </a:t>
            </a:r>
            <a:r>
              <a:rPr lang="ru-RU" sz="1600" dirty="0" err="1"/>
              <a:t>масажу</a:t>
            </a:r>
            <a:r>
              <a:rPr lang="ru-RU" sz="1600" dirty="0"/>
              <a:t>; </a:t>
            </a:r>
            <a:r>
              <a:rPr lang="ru-RU" sz="1600" dirty="0" err="1"/>
              <a:t>фізіологічний</a:t>
            </a:r>
            <a:r>
              <a:rPr lang="ru-RU" sz="1600" dirty="0"/>
              <a:t> </a:t>
            </a:r>
            <a:r>
              <a:rPr lang="ru-RU" sz="1600" dirty="0" err="1"/>
              <a:t>вплив</a:t>
            </a:r>
            <a:r>
              <a:rPr lang="ru-RU" sz="1600" dirty="0"/>
              <a:t> </a:t>
            </a:r>
            <a:r>
              <a:rPr lang="ru-RU" sz="1600" dirty="0" err="1"/>
              <a:t>масажних</a:t>
            </a:r>
            <a:r>
              <a:rPr lang="ru-RU" sz="1600" dirty="0"/>
              <a:t> </a:t>
            </a:r>
            <a:r>
              <a:rPr lang="ru-RU" sz="1600" dirty="0" err="1"/>
              <a:t>прийомів</a:t>
            </a:r>
            <a:r>
              <a:rPr lang="ru-RU" sz="1600" dirty="0"/>
              <a:t> на </a:t>
            </a:r>
            <a:r>
              <a:rPr lang="ru-RU" sz="1600" dirty="0" err="1"/>
              <a:t>організм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/>
              <a:t>; </a:t>
            </a:r>
            <a:r>
              <a:rPr lang="ru-RU" sz="1600" dirty="0" err="1"/>
              <a:t>показання</a:t>
            </a:r>
            <a:r>
              <a:rPr lang="ru-RU" sz="1600" dirty="0"/>
              <a:t> та </a:t>
            </a:r>
            <a:r>
              <a:rPr lang="ru-RU" sz="1600" dirty="0" err="1"/>
              <a:t>протипоказання</a:t>
            </a:r>
            <a:r>
              <a:rPr lang="ru-RU" sz="1600" dirty="0"/>
              <a:t> до </a:t>
            </a:r>
            <a:r>
              <a:rPr lang="ru-RU" sz="1600" dirty="0" err="1"/>
              <a:t>застосування</a:t>
            </a:r>
            <a:r>
              <a:rPr lang="ru-RU" sz="1600" dirty="0"/>
              <a:t> </a:t>
            </a:r>
            <a:r>
              <a:rPr lang="ru-RU" sz="1600" dirty="0" err="1"/>
              <a:t>масажної</a:t>
            </a:r>
            <a:r>
              <a:rPr lang="ru-RU" sz="1600" dirty="0"/>
              <a:t> </a:t>
            </a:r>
            <a:r>
              <a:rPr lang="ru-RU" sz="1600" dirty="0" err="1"/>
              <a:t>процедури</a:t>
            </a:r>
            <a:r>
              <a:rPr lang="ru-RU" sz="1600" dirty="0"/>
              <a:t>; </a:t>
            </a:r>
            <a:r>
              <a:rPr lang="ru-RU" sz="1600" dirty="0" err="1"/>
              <a:t>техніку</a:t>
            </a:r>
            <a:r>
              <a:rPr lang="ru-RU" sz="1600" dirty="0"/>
              <a:t> </a:t>
            </a:r>
            <a:r>
              <a:rPr lang="ru-RU" sz="1600" dirty="0" err="1"/>
              <a:t>проведення</a:t>
            </a:r>
            <a:r>
              <a:rPr lang="ru-RU" sz="1600" dirty="0"/>
              <a:t> </a:t>
            </a:r>
            <a:r>
              <a:rPr lang="ru-RU" sz="1600" dirty="0" err="1"/>
              <a:t>основних</a:t>
            </a:r>
            <a:r>
              <a:rPr lang="ru-RU" sz="1600" dirty="0"/>
              <a:t> та </a:t>
            </a:r>
            <a:r>
              <a:rPr lang="ru-RU" sz="1600" dirty="0" err="1"/>
              <a:t>додаткових</a:t>
            </a:r>
            <a:r>
              <a:rPr lang="ru-RU" sz="1600" dirty="0"/>
              <a:t> </a:t>
            </a:r>
            <a:r>
              <a:rPr lang="ru-RU" sz="1600" dirty="0" err="1"/>
              <a:t>прийомів</a:t>
            </a:r>
            <a:r>
              <a:rPr lang="ru-RU" sz="1600" dirty="0"/>
              <a:t> </a:t>
            </a:r>
            <a:r>
              <a:rPr lang="ru-RU" sz="1600" dirty="0" err="1"/>
              <a:t>масажу</a:t>
            </a:r>
            <a:r>
              <a:rPr lang="ru-RU" sz="1600" dirty="0"/>
              <a:t>; </a:t>
            </a:r>
            <a:r>
              <a:rPr lang="ru-RU" sz="1600" dirty="0" err="1"/>
              <a:t>методи</a:t>
            </a:r>
            <a:r>
              <a:rPr lang="ru-RU" sz="1600" dirty="0"/>
              <a:t> </a:t>
            </a:r>
            <a:r>
              <a:rPr lang="ru-RU" sz="1600" dirty="0" err="1"/>
              <a:t>проведення</a:t>
            </a:r>
            <a:r>
              <a:rPr lang="ru-RU" sz="1600" dirty="0"/>
              <a:t> </a:t>
            </a:r>
            <a:r>
              <a:rPr lang="ru-RU" sz="1600" dirty="0" err="1"/>
              <a:t>часткового</a:t>
            </a:r>
            <a:r>
              <a:rPr lang="ru-RU" sz="1600" dirty="0"/>
              <a:t>, локального та </a:t>
            </a:r>
            <a:r>
              <a:rPr lang="ru-RU" sz="1600" dirty="0" err="1"/>
              <a:t>загального</a:t>
            </a:r>
            <a:r>
              <a:rPr lang="ru-RU" sz="1600" dirty="0"/>
              <a:t> </a:t>
            </a:r>
            <a:r>
              <a:rPr lang="ru-RU" sz="1600" dirty="0" err="1"/>
              <a:t>класичного</a:t>
            </a:r>
            <a:r>
              <a:rPr lang="ru-RU" sz="1600" dirty="0"/>
              <a:t> </a:t>
            </a:r>
            <a:r>
              <a:rPr lang="ru-RU" sz="1600" dirty="0" err="1" smtClean="0"/>
              <a:t>масажу</a:t>
            </a:r>
            <a:r>
              <a:rPr lang="ru-RU" sz="1600" dirty="0"/>
              <a:t>;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ru-RU" sz="1600" u="sng" dirty="0" err="1" smtClean="0"/>
              <a:t>вміти</a:t>
            </a:r>
            <a:r>
              <a:rPr lang="ru-RU" sz="1600" u="sng" dirty="0"/>
              <a:t>:</a:t>
            </a:r>
            <a:r>
              <a:rPr lang="ru-RU" sz="1600" dirty="0"/>
              <a:t> </a:t>
            </a:r>
            <a:r>
              <a:rPr lang="ru-RU" sz="1600" dirty="0" err="1" smtClean="0"/>
              <a:t>застосовувати</a:t>
            </a:r>
            <a:r>
              <a:rPr lang="ru-RU" sz="1600" dirty="0" smtClean="0"/>
              <a:t> </a:t>
            </a:r>
            <a:r>
              <a:rPr lang="ru-RU" sz="1600" dirty="0" err="1"/>
              <a:t>основні</a:t>
            </a:r>
            <a:r>
              <a:rPr lang="ru-RU" sz="1600" dirty="0"/>
              <a:t> та </a:t>
            </a:r>
            <a:r>
              <a:rPr lang="ru-RU" sz="1600" dirty="0" err="1"/>
              <a:t>додаткові</a:t>
            </a:r>
            <a:r>
              <a:rPr lang="ru-RU" sz="1600" dirty="0"/>
              <a:t> </a:t>
            </a:r>
            <a:r>
              <a:rPr lang="ru-RU" sz="1600" dirty="0" err="1"/>
              <a:t>прийоми</a:t>
            </a:r>
            <a:r>
              <a:rPr lang="ru-RU" sz="1600" dirty="0"/>
              <a:t> </a:t>
            </a:r>
            <a:r>
              <a:rPr lang="ru-RU" sz="1600" dirty="0" err="1"/>
              <a:t>масажу</a:t>
            </a:r>
            <a:r>
              <a:rPr lang="ru-RU" sz="1600" dirty="0"/>
              <a:t> на </a:t>
            </a:r>
            <a:r>
              <a:rPr lang="ru-RU" sz="1600" dirty="0" err="1"/>
              <a:t>окремих</a:t>
            </a:r>
            <a:r>
              <a:rPr lang="ru-RU" sz="1600" dirty="0"/>
              <a:t> </a:t>
            </a:r>
            <a:r>
              <a:rPr lang="ru-RU" sz="1600" dirty="0" err="1"/>
              <a:t>ділянках</a:t>
            </a:r>
            <a:r>
              <a:rPr lang="ru-RU" sz="1600" dirty="0"/>
              <a:t> </a:t>
            </a:r>
            <a:r>
              <a:rPr lang="ru-RU" sz="1600" dirty="0" err="1"/>
              <a:t>тіла</a:t>
            </a:r>
            <a:r>
              <a:rPr lang="ru-RU" sz="1600" dirty="0"/>
              <a:t>; </a:t>
            </a:r>
            <a:r>
              <a:rPr lang="ru-RU" sz="1600" dirty="0" err="1"/>
              <a:t>проводити</a:t>
            </a:r>
            <a:r>
              <a:rPr lang="ru-RU" sz="1600" dirty="0"/>
              <a:t> </a:t>
            </a:r>
            <a:r>
              <a:rPr lang="ru-RU" sz="1600" dirty="0" err="1"/>
              <a:t>частковий</a:t>
            </a:r>
            <a:r>
              <a:rPr lang="ru-RU" sz="1600" dirty="0"/>
              <a:t>, </a:t>
            </a:r>
            <a:r>
              <a:rPr lang="ru-RU" sz="1600" dirty="0" err="1"/>
              <a:t>локальний</a:t>
            </a:r>
            <a:r>
              <a:rPr lang="ru-RU" sz="1600" dirty="0"/>
              <a:t> та </a:t>
            </a:r>
            <a:r>
              <a:rPr lang="ru-RU" sz="1600" dirty="0" err="1"/>
              <a:t>загальний</a:t>
            </a:r>
            <a:r>
              <a:rPr lang="ru-RU" sz="1600" dirty="0"/>
              <a:t> </a:t>
            </a:r>
            <a:r>
              <a:rPr lang="ru-RU" sz="1600" dirty="0" err="1"/>
              <a:t>масаж</a:t>
            </a:r>
            <a:r>
              <a:rPr lang="ru-RU" sz="1600" dirty="0"/>
              <a:t>; </a:t>
            </a:r>
            <a:r>
              <a:rPr lang="ru-RU" sz="1600" dirty="0" err="1"/>
              <a:t>володіти</a:t>
            </a:r>
            <a:r>
              <a:rPr lang="ru-RU" sz="1600" dirty="0"/>
              <a:t> методами </a:t>
            </a:r>
            <a:r>
              <a:rPr lang="ru-RU" sz="1600" dirty="0" err="1"/>
              <a:t>самомасажу</a:t>
            </a:r>
            <a:r>
              <a:rPr lang="ru-RU" sz="1600" dirty="0"/>
              <a:t>; </a:t>
            </a:r>
            <a:r>
              <a:rPr lang="ru-RU" sz="1600" dirty="0" err="1"/>
              <a:t>оцінити</a:t>
            </a:r>
            <a:r>
              <a:rPr lang="ru-RU" sz="1600" dirty="0"/>
              <a:t> </a:t>
            </a:r>
            <a:r>
              <a:rPr lang="ru-RU" sz="1600" dirty="0" err="1"/>
              <a:t>вплив</a:t>
            </a:r>
            <a:r>
              <a:rPr lang="ru-RU" sz="1600" dirty="0"/>
              <a:t> </a:t>
            </a:r>
            <a:r>
              <a:rPr lang="ru-RU" sz="1600" dirty="0" err="1"/>
              <a:t>масажу</a:t>
            </a:r>
            <a:r>
              <a:rPr lang="ru-RU" sz="1600" dirty="0"/>
              <a:t> на </a:t>
            </a:r>
            <a:r>
              <a:rPr lang="ru-RU" sz="1600" dirty="0" err="1"/>
              <a:t>організм</a:t>
            </a:r>
            <a:r>
              <a:rPr lang="ru-RU" sz="1600" dirty="0"/>
              <a:t> </a:t>
            </a:r>
            <a:r>
              <a:rPr lang="ru-RU" sz="1600" dirty="0" err="1"/>
              <a:t>людини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02775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>
            <a:glow rad="63500">
              <a:schemeClr val="accent5">
                <a:lumMod val="60000"/>
                <a:lumOff val="40000"/>
                <a:alpha val="40000"/>
              </a:schemeClr>
            </a:glow>
            <a:softEdge rad="317500"/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accent5">
                    <a:lumMod val="50000"/>
                  </a:schemeClr>
                </a:solidFill>
              </a:rPr>
              <a:t>Інформаційний обсяг навчальної дисципліни:</a:t>
            </a: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988840"/>
            <a:ext cx="8640960" cy="4525963"/>
          </a:xfrm>
          <a:effectLst>
            <a:outerShdw blurRad="40000" dist="20000" dir="5400000" rotWithShape="0">
              <a:srgbClr val="000000">
                <a:alpha val="38000"/>
              </a:srgbClr>
            </a:outerShdw>
            <a:softEdge rad="317500"/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uk-UA" b="1" dirty="0"/>
              <a:t>Тема 1.</a:t>
            </a:r>
            <a:r>
              <a:rPr lang="uk-UA" dirty="0"/>
              <a:t> Анатомо-фізіологічні основи масажу. Механізм дії класичного масажу на організм</a:t>
            </a:r>
            <a:endParaRPr lang="ru-RU" dirty="0"/>
          </a:p>
          <a:p>
            <a:pPr>
              <a:buFont typeface="Wingdings" pitchFamily="2" charset="2"/>
              <a:buChar char="v"/>
            </a:pPr>
            <a:r>
              <a:rPr lang="uk-UA" b="1" dirty="0"/>
              <a:t>Тема 2. </a:t>
            </a:r>
            <a:r>
              <a:rPr lang="uk-UA" dirty="0"/>
              <a:t>Гігієнічні вимоги до проведення масажу. Показання й протипоказання до застосування масажу. Організаційно-методичні рекомендації до масажної процедури. </a:t>
            </a:r>
            <a:endParaRPr lang="ru-RU" dirty="0"/>
          </a:p>
          <a:p>
            <a:pPr>
              <a:buFont typeface="Wingdings" pitchFamily="2" charset="2"/>
              <a:buChar char="v"/>
            </a:pPr>
            <a:r>
              <a:rPr lang="uk-UA" b="1" dirty="0"/>
              <a:t>Тема 3.</a:t>
            </a:r>
            <a:r>
              <a:rPr lang="uk-UA" dirty="0"/>
              <a:t> Техніка виконання основних прийомів класичного масажу, їх види, допоміжні прийоми та фізіологічні дії на організм. </a:t>
            </a:r>
            <a:endParaRPr lang="ru-RU" dirty="0"/>
          </a:p>
          <a:p>
            <a:pPr>
              <a:buFont typeface="Wingdings" pitchFamily="2" charset="2"/>
              <a:buChar char="v"/>
            </a:pPr>
            <a:r>
              <a:rPr lang="uk-UA" b="1" dirty="0"/>
              <a:t>Тема 4. </a:t>
            </a:r>
            <a:r>
              <a:rPr lang="uk-UA" dirty="0"/>
              <a:t>Масаж окремих частин тіла.</a:t>
            </a:r>
            <a:endParaRPr lang="ru-RU" dirty="0"/>
          </a:p>
          <a:p>
            <a:pPr>
              <a:buFont typeface="Wingdings" pitchFamily="2" charset="2"/>
              <a:buChar char="v"/>
            </a:pPr>
            <a:r>
              <a:rPr lang="uk-UA" b="1" dirty="0"/>
              <a:t>Тема 5.</a:t>
            </a:r>
            <a:r>
              <a:rPr lang="uk-UA" dirty="0"/>
              <a:t> Особливості проведення самомасажу.</a:t>
            </a:r>
            <a:endParaRPr lang="ru-RU" dirty="0"/>
          </a:p>
          <a:p>
            <a:pPr>
              <a:buFont typeface="Wingdings" pitchFamily="2" charset="2"/>
              <a:buChar char="v"/>
            </a:pPr>
            <a:r>
              <a:rPr lang="uk-UA" b="1" dirty="0"/>
              <a:t>Тема 6. </a:t>
            </a:r>
            <a:r>
              <a:rPr lang="uk-UA" dirty="0"/>
              <a:t>Масаж як ефективний засіб відновлення життєвих сил організму та підвищення тонусу.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73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344</Words>
  <Application>Microsoft Office PowerPoint</Application>
  <PresentationFormat>Экран (4:3)</PresentationFormat>
  <Paragraphs>27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«Основи класичного масажу»</vt:lpstr>
      <vt:lpstr>Мусхаріна Юлія Юріївна –  кандидат педагогічних наук, доцент</vt:lpstr>
      <vt:lpstr>Анотація до дисципліни:</vt:lpstr>
      <vt:lpstr>Мета вивчення дисципліни: навчити студентів застосувати основні та додаткові прийоми класичного масажу з метою оздоровлення, профілактики порушень стану здоров’я та відновлення організму.  </vt:lpstr>
      <vt:lpstr>Інформаційний обсяг навчальної дисципліни: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«Основи класичного масажу»</dc:title>
  <dc:creator>Evgeniy</dc:creator>
  <cp:lastModifiedBy>pc1</cp:lastModifiedBy>
  <cp:revision>8</cp:revision>
  <dcterms:created xsi:type="dcterms:W3CDTF">2020-11-18T15:49:15Z</dcterms:created>
  <dcterms:modified xsi:type="dcterms:W3CDTF">2024-03-19T07:31:57Z</dcterms:modified>
</cp:coreProperties>
</file>